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304" r:id="rId3"/>
    <p:sldId id="316" r:id="rId4"/>
    <p:sldId id="287" r:id="rId5"/>
    <p:sldId id="258" r:id="rId6"/>
    <p:sldId id="257" r:id="rId7"/>
    <p:sldId id="313" r:id="rId8"/>
    <p:sldId id="264" r:id="rId9"/>
    <p:sldId id="265" r:id="rId10"/>
    <p:sldId id="259" r:id="rId11"/>
    <p:sldId id="307" r:id="rId12"/>
    <p:sldId id="261" r:id="rId13"/>
    <p:sldId id="267" r:id="rId14"/>
    <p:sldId id="298" r:id="rId15"/>
    <p:sldId id="288" r:id="rId16"/>
    <p:sldId id="269" r:id="rId17"/>
    <p:sldId id="302" r:id="rId18"/>
    <p:sldId id="317" r:id="rId19"/>
    <p:sldId id="314" r:id="rId20"/>
    <p:sldId id="289" r:id="rId21"/>
    <p:sldId id="271" r:id="rId22"/>
    <p:sldId id="290" r:id="rId23"/>
    <p:sldId id="294" r:id="rId24"/>
    <p:sldId id="306" r:id="rId25"/>
    <p:sldId id="295" r:id="rId26"/>
    <p:sldId id="291" r:id="rId27"/>
    <p:sldId id="311" r:id="rId28"/>
    <p:sldId id="292" r:id="rId29"/>
    <p:sldId id="300" r:id="rId30"/>
    <p:sldId id="293" r:id="rId31"/>
    <p:sldId id="279" r:id="rId32"/>
    <p:sldId id="320" r:id="rId33"/>
    <p:sldId id="270" r:id="rId34"/>
    <p:sldId id="31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71" autoAdjust="0"/>
    <p:restoredTop sz="94660"/>
  </p:normalViewPr>
  <p:slideViewPr>
    <p:cSldViewPr snapToGrid="0">
      <p:cViewPr varScale="1">
        <p:scale>
          <a:sx n="47" d="100"/>
          <a:sy n="47" d="100"/>
        </p:scale>
        <p:origin x="60" y="9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63B8-5CC8-46FC-82DD-B462933A3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C8A62A-72A5-4166-AA11-3B7DA168F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D95BDA-86F1-479D-85E8-66D9497F35A7}"/>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5" name="Footer Placeholder 4">
            <a:extLst>
              <a:ext uri="{FF2B5EF4-FFF2-40B4-BE49-F238E27FC236}">
                <a16:creationId xmlns:a16="http://schemas.microsoft.com/office/drawing/2014/main" id="{2FDA98AB-CB87-4F80-A86B-7D68D2F7EE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CBF18-F1A8-4977-A576-FA874A13A9FE}"/>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81021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D140-2D40-42D5-8D55-76E4C27C55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259787-BE50-46C0-B5DF-42E30A868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B4D0DA-D3DF-494B-A108-A6D706B72AB9}"/>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5" name="Footer Placeholder 4">
            <a:extLst>
              <a:ext uri="{FF2B5EF4-FFF2-40B4-BE49-F238E27FC236}">
                <a16:creationId xmlns:a16="http://schemas.microsoft.com/office/drawing/2014/main" id="{A77D3EA7-DBAF-471A-A120-65E1695E0D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DA3CC-E774-44CD-B127-B0A32F1B545D}"/>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333494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0A1B2-3040-4F18-A929-692E266461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DA0EA-2F56-4BA9-A781-39E9F981C5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802116-7334-443A-941E-757F7B400A9B}"/>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5" name="Footer Placeholder 4">
            <a:extLst>
              <a:ext uri="{FF2B5EF4-FFF2-40B4-BE49-F238E27FC236}">
                <a16:creationId xmlns:a16="http://schemas.microsoft.com/office/drawing/2014/main" id="{58E38289-E922-402A-9F63-64E7CFDA4A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B1160A-15B2-4EAD-8D2B-80BCCD448321}"/>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259202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8E41-7589-4E4A-ADD9-BE1C3DF65A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776C0F-4FC6-4E26-84AA-70DA2FC8EB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F67C8E-0C54-4977-8250-FDC75AFC6401}"/>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5" name="Footer Placeholder 4">
            <a:extLst>
              <a:ext uri="{FF2B5EF4-FFF2-40B4-BE49-F238E27FC236}">
                <a16:creationId xmlns:a16="http://schemas.microsoft.com/office/drawing/2014/main" id="{10F81766-AB5D-4182-B9C1-585C3503A4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2225D-0000-4FB1-BCE5-39AEC26D5B65}"/>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94621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2030-664F-4004-BFA5-E14412CDA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19B416-2337-4F05-BFEF-F9238BDB2F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AC5443-E35D-4274-A296-00983B94AB29}"/>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5" name="Footer Placeholder 4">
            <a:extLst>
              <a:ext uri="{FF2B5EF4-FFF2-40B4-BE49-F238E27FC236}">
                <a16:creationId xmlns:a16="http://schemas.microsoft.com/office/drawing/2014/main" id="{90A7624B-AFFD-4A83-86AB-4419EDF96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D15127-0FD2-47C5-90BC-F8D71BD5E2E0}"/>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1792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186E-5D6A-411D-A62C-20E2AABF4E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D7489C-6144-4598-890C-D716DF74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A1DF9E-A821-4125-8183-C87ABDF8EE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E2C8D-3477-41A0-B6DF-A408CC368875}"/>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6" name="Footer Placeholder 5">
            <a:extLst>
              <a:ext uri="{FF2B5EF4-FFF2-40B4-BE49-F238E27FC236}">
                <a16:creationId xmlns:a16="http://schemas.microsoft.com/office/drawing/2014/main" id="{DE37BBD9-32CB-4E77-A730-27D56CBA46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6B4D58-7958-4D1C-AC5D-283FD1CEB4AF}"/>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79709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2B2A-F07A-4D80-83C8-14A026E36C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602424-AF40-4905-B535-0DA06D73C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1EFB9-DDF7-4A8E-B00D-DBEDCD06D9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4A5EEA-A60F-4AEE-9AF8-F1534334E7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4700F2-1B8F-4CEB-BFE6-19ABFDFB62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ECC83E-45A8-419C-AB7B-BEC8C2088F63}"/>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8" name="Footer Placeholder 7">
            <a:extLst>
              <a:ext uri="{FF2B5EF4-FFF2-40B4-BE49-F238E27FC236}">
                <a16:creationId xmlns:a16="http://schemas.microsoft.com/office/drawing/2014/main" id="{138F3BDC-F520-4A8E-A2A7-62996FC9D6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5105D3-147B-4E9B-A7B0-9852AE815A2D}"/>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216534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61AC-7D91-4004-A0E1-4B277D26B6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89C4BA-48AC-4B92-9453-08E88972E51B}"/>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4" name="Footer Placeholder 3">
            <a:extLst>
              <a:ext uri="{FF2B5EF4-FFF2-40B4-BE49-F238E27FC236}">
                <a16:creationId xmlns:a16="http://schemas.microsoft.com/office/drawing/2014/main" id="{393D604B-98A7-43A8-8165-4B72551BDC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2B353F-13F5-47A8-8D09-779BD6B7E357}"/>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44864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0271A-312C-4F2D-B6B6-03B645B34E47}"/>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3" name="Footer Placeholder 2">
            <a:extLst>
              <a:ext uri="{FF2B5EF4-FFF2-40B4-BE49-F238E27FC236}">
                <a16:creationId xmlns:a16="http://schemas.microsoft.com/office/drawing/2014/main" id="{6DEB8CA3-15C8-4AD1-9A09-B040D228FC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035A39-394A-4230-8978-9BFB8A89550C}"/>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25348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CCA3-98B3-431B-BCA5-2B6AE497E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DBA46E-97F8-4B9B-8685-131846383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C869B0-367A-4B61-A047-6EB9BC9C9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6D836-F8C9-481A-BD6E-54C725D4B8E2}"/>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6" name="Footer Placeholder 5">
            <a:extLst>
              <a:ext uri="{FF2B5EF4-FFF2-40B4-BE49-F238E27FC236}">
                <a16:creationId xmlns:a16="http://schemas.microsoft.com/office/drawing/2014/main" id="{054E0A93-0065-472F-A2C3-6E25A78F6E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426F40-D35C-4AFE-ADC5-DC7D52ED2661}"/>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98720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D541-890D-4BE6-A230-984F2435B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578011-91DD-4AC1-A3E9-FA928E56B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980411-453C-4920-AA01-DD2232F7E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B38BC-1AC2-4006-9469-C6A104911133}"/>
              </a:ext>
            </a:extLst>
          </p:cNvPr>
          <p:cNvSpPr>
            <a:spLocks noGrp="1"/>
          </p:cNvSpPr>
          <p:nvPr>
            <p:ph type="dt" sz="half" idx="10"/>
          </p:nvPr>
        </p:nvSpPr>
        <p:spPr/>
        <p:txBody>
          <a:bodyPr/>
          <a:lstStyle/>
          <a:p>
            <a:fld id="{E6C0E06A-C0B6-48DA-AC5E-FEF895F8C08B}" type="datetimeFigureOut">
              <a:rPr lang="en-GB" smtClean="0"/>
              <a:t>17/10/2022</a:t>
            </a:fld>
            <a:endParaRPr lang="en-GB"/>
          </a:p>
        </p:txBody>
      </p:sp>
      <p:sp>
        <p:nvSpPr>
          <p:cNvPr id="6" name="Footer Placeholder 5">
            <a:extLst>
              <a:ext uri="{FF2B5EF4-FFF2-40B4-BE49-F238E27FC236}">
                <a16:creationId xmlns:a16="http://schemas.microsoft.com/office/drawing/2014/main" id="{52BA7926-9619-4335-83FA-12945AAE0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E30C00-3D5D-4953-AB77-ACED270249F5}"/>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33667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9A696-D988-4F5E-B354-9B870AB31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49D48B-8B0C-433F-8157-571D156188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B7AAC0-7AFA-4C43-AC1E-CA1C49AB87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0E06A-C0B6-48DA-AC5E-FEF895F8C08B}" type="datetimeFigureOut">
              <a:rPr lang="en-GB" smtClean="0"/>
              <a:t>17/10/2022</a:t>
            </a:fld>
            <a:endParaRPr lang="en-GB"/>
          </a:p>
        </p:txBody>
      </p:sp>
      <p:sp>
        <p:nvSpPr>
          <p:cNvPr id="5" name="Footer Placeholder 4">
            <a:extLst>
              <a:ext uri="{FF2B5EF4-FFF2-40B4-BE49-F238E27FC236}">
                <a16:creationId xmlns:a16="http://schemas.microsoft.com/office/drawing/2014/main" id="{C1CDE649-5D41-4267-9FD4-E802FCFEE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CDD7F7-A3BD-4FD0-BF42-9297A95F80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99E24-14C1-44C8-90A8-6D70CF2E34A8}" type="slidenum">
              <a:rPr lang="en-GB" smtClean="0"/>
              <a:t>‹#›</a:t>
            </a:fld>
            <a:endParaRPr lang="en-GB"/>
          </a:p>
        </p:txBody>
      </p:sp>
    </p:spTree>
    <p:extLst>
      <p:ext uri="{BB962C8B-B14F-4D97-AF65-F5344CB8AC3E}">
        <p14:creationId xmlns:p14="http://schemas.microsoft.com/office/powerpoint/2010/main" val="472435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Sjprd3f-76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eefjZY2L9LI&amp;autoplay=1&amp;list=PL58g24NgWPIzvBk2IQVES_xC4WTm6-CD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5OGYfJUfhs0"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tholic.org/saints/saint.php?saint_id=341"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youtube.com/watch?list=PL58g24NgWPIzvBk2IQVES_xC4WTm6-CDI&amp;time_continue=4&amp;v=oGmWesRGLzQ"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youtube.com/watch?list=PL58g24NgWPIzvBk2IQVES_xC4WTm6-CDI&amp;time_continue=1&amp;v=EyOgawktWO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youtu.be/UcwsL7yQiy4?list=PL58g24NgWPIzvBk2IQVES_xC4WTm6-CDI"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aR71hhfxAaw&amp;autoplay=1&amp;list=PL58g24NgWPIzvBk2IQVES_xC4WTm6-CDI"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sh Wednesday Ligurgy and St. Timothy's Ash Wednesday Witness event were so moving last night.  I am incredibly grateful to be a part o...">
            <a:extLst>
              <a:ext uri="{FF2B5EF4-FFF2-40B4-BE49-F238E27FC236}">
                <a16:creationId xmlns:a16="http://schemas.microsoft.com/office/drawing/2014/main" id="{E6AC2E84-E1CF-4BFA-9E1E-8377B2DB34D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2590" r="2" b="2"/>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899015-CF73-4A02-9F00-84C30B349B7C}"/>
              </a:ext>
            </a:extLst>
          </p:cNvPr>
          <p:cNvSpPr>
            <a:spLocks noGrp="1"/>
          </p:cNvSpPr>
          <p:nvPr>
            <p:ph type="ctrTitle"/>
          </p:nvPr>
        </p:nvSpPr>
        <p:spPr>
          <a:xfrm>
            <a:off x="6748272" y="4766291"/>
            <a:ext cx="4800261" cy="1644592"/>
          </a:xfrm>
        </p:spPr>
        <p:txBody>
          <a:bodyPr anchor="t">
            <a:normAutofit/>
          </a:bodyPr>
          <a:lstStyle/>
          <a:p>
            <a:pPr algn="l"/>
            <a:r>
              <a:rPr lang="en-GB" sz="4400" b="1" dirty="0">
                <a:solidFill>
                  <a:srgbClr val="000000"/>
                </a:solidFill>
                <a:latin typeface="Arial" panose="020B0604020202020204" pitchFamily="34" charset="0"/>
                <a:cs typeface="Arial" panose="020B0604020202020204" pitchFamily="34" charset="0"/>
              </a:rPr>
              <a:t>Autumn Term 2</a:t>
            </a:r>
            <a:br>
              <a:rPr lang="en-GB" sz="4400" b="1">
                <a:solidFill>
                  <a:srgbClr val="000000"/>
                </a:solidFill>
                <a:latin typeface="Arial" panose="020B0604020202020204" pitchFamily="34" charset="0"/>
                <a:cs typeface="Arial" panose="020B0604020202020204" pitchFamily="34" charset="0"/>
              </a:rPr>
            </a:br>
            <a:r>
              <a:rPr lang="en-GB" sz="4400" b="1">
                <a:solidFill>
                  <a:srgbClr val="000000"/>
                </a:solidFill>
                <a:latin typeface="Arial" panose="020B0604020202020204" pitchFamily="34" charset="0"/>
                <a:cs typeface="Arial" panose="020B0604020202020204" pitchFamily="34" charset="0"/>
              </a:rPr>
              <a:t>2022</a:t>
            </a:r>
            <a:endParaRPr lang="en-GB" sz="4400" b="1" dirty="0">
              <a:solidFill>
                <a:srgbClr val="0000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4649753-8C89-4C07-8D34-7438773F86D6}"/>
              </a:ext>
            </a:extLst>
          </p:cNvPr>
          <p:cNvSpPr>
            <a:spLocks noGrp="1"/>
          </p:cNvSpPr>
          <p:nvPr>
            <p:ph type="subTitle" idx="1"/>
          </p:nvPr>
        </p:nvSpPr>
        <p:spPr>
          <a:xfrm>
            <a:off x="6748272" y="2347998"/>
            <a:ext cx="4711745" cy="1644592"/>
          </a:xfrm>
        </p:spPr>
        <p:txBody>
          <a:bodyPr anchor="b">
            <a:noAutofit/>
          </a:bodyPr>
          <a:lstStyle/>
          <a:p>
            <a:pPr algn="l"/>
            <a:r>
              <a:rPr lang="en-GB" sz="4000" b="1" dirty="0">
                <a:solidFill>
                  <a:srgbClr val="000000"/>
                </a:solidFill>
                <a:latin typeface="Arial" panose="020B0604020202020204" pitchFamily="34" charset="0"/>
                <a:cs typeface="Arial" panose="020B0604020202020204" pitchFamily="34" charset="0"/>
              </a:rPr>
              <a:t>Saint a day </a:t>
            </a:r>
          </a:p>
          <a:p>
            <a:pPr marL="285750" indent="-285750" algn="l">
              <a:buFontTx/>
              <a:buChar char="-"/>
            </a:pPr>
            <a:r>
              <a:rPr lang="en-GB" sz="2800" dirty="0">
                <a:solidFill>
                  <a:srgbClr val="000000"/>
                </a:solidFill>
                <a:latin typeface="Arial" panose="020B0604020202020204" pitchFamily="34" charset="0"/>
                <a:cs typeface="Arial" panose="020B0604020202020204" pitchFamily="34" charset="0"/>
              </a:rPr>
              <a:t>To support ‘Dates in the Diary’ of Staffroom/ Tutor Noticeboard.</a:t>
            </a:r>
          </a:p>
          <a:p>
            <a:pPr marL="285750" indent="-285750" algn="l">
              <a:buFontTx/>
              <a:buChar char="-"/>
            </a:pPr>
            <a:r>
              <a:rPr lang="en-GB" sz="2800" dirty="0">
                <a:solidFill>
                  <a:srgbClr val="000000"/>
                </a:solidFill>
                <a:latin typeface="Arial" panose="020B0604020202020204" pitchFamily="34" charset="0"/>
                <a:cs typeface="Arial" panose="020B0604020202020204" pitchFamily="34" charset="0"/>
              </a:rPr>
              <a:t>To increase knowledge of Saints.</a:t>
            </a:r>
          </a:p>
        </p:txBody>
      </p:sp>
    </p:spTree>
    <p:extLst>
      <p:ext uri="{BB962C8B-B14F-4D97-AF65-F5344CB8AC3E}">
        <p14:creationId xmlns:p14="http://schemas.microsoft.com/office/powerpoint/2010/main" val="343630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04DF-E3C2-4F59-8FDE-5997FC42C542}"/>
              </a:ext>
            </a:extLst>
          </p:cNvPr>
          <p:cNvSpPr>
            <a:spLocks noGrp="1"/>
          </p:cNvSpPr>
          <p:nvPr>
            <p:ph type="title"/>
          </p:nvPr>
        </p:nvSpPr>
        <p:spPr>
          <a:xfrm>
            <a:off x="166035" y="-135207"/>
            <a:ext cx="5120114" cy="1692794"/>
          </a:xfrm>
        </p:spPr>
        <p:txBody>
          <a:bodyPr>
            <a:normAutofit/>
          </a:bodyPr>
          <a:lstStyle/>
          <a:p>
            <a:r>
              <a:rPr lang="en-GB" dirty="0">
                <a:latin typeface="Arial" panose="020B0604020202020204" pitchFamily="34" charset="0"/>
                <a:cs typeface="Arial" panose="020B0604020202020204" pitchFamily="34" charset="0"/>
              </a:rPr>
              <a:t>11</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November</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St. Martin of Tours</a:t>
            </a:r>
          </a:p>
        </p:txBody>
      </p:sp>
      <p:sp>
        <p:nvSpPr>
          <p:cNvPr id="3" name="Content Placeholder 2">
            <a:extLst>
              <a:ext uri="{FF2B5EF4-FFF2-40B4-BE49-F238E27FC236}">
                <a16:creationId xmlns:a16="http://schemas.microsoft.com/office/drawing/2014/main" id="{3CAE153C-230C-4035-B356-CA5C390A4D5D}"/>
              </a:ext>
            </a:extLst>
          </p:cNvPr>
          <p:cNvSpPr>
            <a:spLocks noGrp="1"/>
          </p:cNvSpPr>
          <p:nvPr>
            <p:ph idx="1"/>
          </p:nvPr>
        </p:nvSpPr>
        <p:spPr>
          <a:xfrm>
            <a:off x="166035" y="1794295"/>
            <a:ext cx="8029059" cy="6659593"/>
          </a:xfrm>
        </p:spPr>
        <p:txBody>
          <a:bodyPr>
            <a:noAutofit/>
          </a:bodyPr>
          <a:lstStyle/>
          <a:p>
            <a:pPr>
              <a:spcBef>
                <a:spcPts val="0"/>
              </a:spcBef>
            </a:pPr>
            <a:r>
              <a:rPr lang="en-GB" sz="2000" dirty="0">
                <a:latin typeface="Arial" panose="020B0604020202020204" pitchFamily="34" charset="0"/>
                <a:cs typeface="Arial" panose="020B0604020202020204" pitchFamily="34" charset="0"/>
              </a:rPr>
              <a:t>From a young age Martin wanted to be baptised. His father was not happy with this so sent him away to join the army.</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When stationed at Amiens (France), he met an almost naked man and Martin cut his cloak in half and gave half to the poor man.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That night, in a dream Martin saw Our Lord clothed in the half cloak, and heard Him say to the angels: "Martin has wrapped Me in his cloak."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He decided to be baptised, and shortly after he left the army.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He took shelter with St. Hilary, and founded the first monastery in France.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In 372 he was made Bishop of Tours.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Martin converted many people to be Catholics.</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He is known as the Apostle of Gaul (France).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He died 383.</a:t>
            </a:r>
          </a:p>
        </p:txBody>
      </p:sp>
      <p:pic>
        <p:nvPicPr>
          <p:cNvPr id="8" name="Picture 7" descr="A picture containing text, book, man&#10;&#10;Description automatically generated">
            <a:extLst>
              <a:ext uri="{FF2B5EF4-FFF2-40B4-BE49-F238E27FC236}">
                <a16:creationId xmlns:a16="http://schemas.microsoft.com/office/drawing/2014/main" id="{2AC28F02-222B-440C-B661-163AEBDAA69F}"/>
              </a:ext>
            </a:extLst>
          </p:cNvPr>
          <p:cNvPicPr>
            <a:picLocks noChangeAspect="1"/>
          </p:cNvPicPr>
          <p:nvPr/>
        </p:nvPicPr>
        <p:blipFill rotWithShape="1">
          <a:blip r:embed="rId2">
            <a:extLst>
              <a:ext uri="{28A0092B-C50C-407E-A947-70E740481C1C}">
                <a14:useLocalDpi xmlns:a14="http://schemas.microsoft.com/office/drawing/2010/main" val="0"/>
              </a:ext>
            </a:extLst>
          </a:blip>
          <a:srcRect r="-2" b="15267"/>
          <a:stretch/>
        </p:blipFill>
        <p:spPr>
          <a:xfrm>
            <a:off x="8195094" y="1311215"/>
            <a:ext cx="3996904" cy="554678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9517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automatically generated">
            <a:extLst>
              <a:ext uri="{FF2B5EF4-FFF2-40B4-BE49-F238E27FC236}">
                <a16:creationId xmlns:a16="http://schemas.microsoft.com/office/drawing/2014/main" id="{F61BE8D4-35E6-4975-8827-D1AB7DC3748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19024"/>
          <a:stretch/>
        </p:blipFill>
        <p:spPr>
          <a:xfrm>
            <a:off x="6095999" y="10"/>
            <a:ext cx="6095695" cy="6857990"/>
          </a:xfrm>
          <a:prstGeom prst="rect">
            <a:avLst/>
          </a:prstGeom>
          <a:effectLst>
            <a:softEdge rad="279400"/>
          </a:effectLst>
        </p:spPr>
      </p:pic>
      <p:sp>
        <p:nvSpPr>
          <p:cNvPr id="2" name="Title 1">
            <a:extLst>
              <a:ext uri="{FF2B5EF4-FFF2-40B4-BE49-F238E27FC236}">
                <a16:creationId xmlns:a16="http://schemas.microsoft.com/office/drawing/2014/main" id="{6C6709B1-5E5E-417E-BC4E-8F529ABD9428}"/>
              </a:ext>
            </a:extLst>
          </p:cNvPr>
          <p:cNvSpPr>
            <a:spLocks noGrp="1"/>
          </p:cNvSpPr>
          <p:nvPr>
            <p:ph type="title"/>
          </p:nvPr>
        </p:nvSpPr>
        <p:spPr>
          <a:xfrm>
            <a:off x="295271" y="286701"/>
            <a:ext cx="4803636" cy="1640527"/>
          </a:xfrm>
        </p:spPr>
        <p:txBody>
          <a:bodyPr>
            <a:normAutofit/>
          </a:bodyPr>
          <a:lstStyle/>
          <a:p>
            <a:r>
              <a:rPr lang="en-GB" sz="3200" b="1" dirty="0">
                <a:solidFill>
                  <a:srgbClr val="000000"/>
                </a:solidFill>
                <a:latin typeface="Arial" panose="020B0604020202020204" pitchFamily="34" charset="0"/>
                <a:cs typeface="Arial" panose="020B0604020202020204" pitchFamily="34" charset="0"/>
              </a:rPr>
              <a:t>12</a:t>
            </a:r>
            <a:r>
              <a:rPr lang="en-GB" sz="3200" b="1" baseline="30000" dirty="0">
                <a:solidFill>
                  <a:srgbClr val="000000"/>
                </a:solidFill>
                <a:latin typeface="Arial" panose="020B0604020202020204" pitchFamily="34" charset="0"/>
                <a:cs typeface="Arial" panose="020B0604020202020204" pitchFamily="34" charset="0"/>
              </a:rPr>
              <a:t>th</a:t>
            </a:r>
            <a:r>
              <a:rPr lang="en-GB" sz="3200" b="1" dirty="0">
                <a:solidFill>
                  <a:srgbClr val="000000"/>
                </a:solidFill>
                <a:latin typeface="Arial" panose="020B0604020202020204" pitchFamily="34" charset="0"/>
                <a:cs typeface="Arial" panose="020B0604020202020204" pitchFamily="34" charset="0"/>
              </a:rPr>
              <a:t> November</a:t>
            </a:r>
            <a:br>
              <a:rPr lang="en-GB" sz="3200" b="1" dirty="0">
                <a:solidFill>
                  <a:srgbClr val="000000"/>
                </a:solidFill>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St. Josaphat</a:t>
            </a:r>
            <a:endParaRPr lang="en-GB" sz="3200" b="1"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C30D20-4923-4197-807D-8275DF58BF8F}"/>
              </a:ext>
            </a:extLst>
          </p:cNvPr>
          <p:cNvSpPr>
            <a:spLocks noGrp="1"/>
          </p:cNvSpPr>
          <p:nvPr>
            <p:ph idx="1"/>
          </p:nvPr>
        </p:nvSpPr>
        <p:spPr>
          <a:xfrm>
            <a:off x="295272" y="1778064"/>
            <a:ext cx="5800728" cy="5076754"/>
          </a:xfrm>
        </p:spPr>
        <p:txBody>
          <a:bodyPr anchor="ctr">
            <a:normAutofit/>
          </a:bodyPr>
          <a:lstStyle/>
          <a:p>
            <a:r>
              <a:rPr lang="en-GB" sz="2400" dirty="0">
                <a:latin typeface="Arial" panose="020B0604020202020204" pitchFamily="34" charset="0"/>
                <a:cs typeface="Arial" panose="020B0604020202020204" pitchFamily="34" charset="0"/>
              </a:rPr>
              <a:t>Josaphat </a:t>
            </a:r>
            <a:r>
              <a:rPr lang="en-GB" sz="2400" dirty="0" err="1">
                <a:latin typeface="Arial" panose="020B0604020202020204" pitchFamily="34" charset="0"/>
                <a:cs typeface="Arial" panose="020B0604020202020204" pitchFamily="34" charset="0"/>
              </a:rPr>
              <a:t>Kuntsevych</a:t>
            </a:r>
            <a:r>
              <a:rPr lang="en-GB" sz="2400" dirty="0">
                <a:latin typeface="Arial" panose="020B0604020202020204" pitchFamily="34" charset="0"/>
                <a:cs typeface="Arial" panose="020B0604020202020204" pitchFamily="34" charset="0"/>
              </a:rPr>
              <a:t> was a Polish-Lithuanian monk and archbishop .</a:t>
            </a:r>
          </a:p>
          <a:p>
            <a:r>
              <a:rPr lang="en-GB" sz="2400" dirty="0">
                <a:latin typeface="Arial" panose="020B0604020202020204" pitchFamily="34" charset="0"/>
                <a:cs typeface="Arial" panose="020B0604020202020204" pitchFamily="34" charset="0"/>
              </a:rPr>
              <a:t>On 12 November 1623 he was killed by an angry mob in Vitebsk, in the Polish-Lithuanian Commonwealth (now in Belarus).</a:t>
            </a:r>
          </a:p>
          <a:p>
            <a:r>
              <a:rPr lang="en-GB" sz="2400" i="1" dirty="0">
                <a:latin typeface="Arial" panose="020B0604020202020204" pitchFamily="34" charset="0"/>
                <a:cs typeface="Arial" panose="020B0604020202020204" pitchFamily="34" charset="0"/>
              </a:rPr>
              <a:t>St. Josaphat’s favourite devotional exercise was to say, the Jesus prayer:</a:t>
            </a:r>
          </a:p>
          <a:p>
            <a:endParaRPr lang="en-GB" sz="2400" dirty="0">
              <a:latin typeface="Arial" panose="020B0604020202020204" pitchFamily="34" charset="0"/>
              <a:cs typeface="Arial" panose="020B0604020202020204" pitchFamily="34" charset="0"/>
            </a:endParaRPr>
          </a:p>
          <a:p>
            <a:pPr marL="0" indent="0" algn="ctr">
              <a:buNone/>
            </a:pPr>
            <a:r>
              <a:rPr lang="en-GB" sz="2400" b="1" i="1" dirty="0">
                <a:latin typeface="Arial" panose="020B0604020202020204" pitchFamily="34" charset="0"/>
                <a:cs typeface="Arial" panose="020B0604020202020204" pitchFamily="34" charset="0"/>
              </a:rPr>
              <a:t>‘Lord Jesus Christ, Son of God, have mercy on me, a sinner.”</a:t>
            </a:r>
            <a:endParaRPr lang="en-GB" sz="2400" dirty="0">
              <a:latin typeface="Arial" panose="020B0604020202020204" pitchFamily="34" charset="0"/>
              <a:cs typeface="Arial" panose="020B0604020202020204" pitchFamily="34" charset="0"/>
            </a:endParaRPr>
          </a:p>
          <a:p>
            <a:pPr marL="0" indent="0">
              <a:buNone/>
            </a:pPr>
            <a:r>
              <a:rPr lang="en-GB" sz="2400" b="1" dirty="0">
                <a:solidFill>
                  <a:srgbClr val="000000"/>
                </a:solidFill>
                <a:latin typeface="Arial" panose="020B0604020202020204" pitchFamily="34" charset="0"/>
                <a:cs typeface="Arial" panose="020B0604020202020204" pitchFamily="34" charset="0"/>
              </a:rPr>
              <a:t>St. Josaphat -   Pray for us.</a:t>
            </a:r>
          </a:p>
          <a:p>
            <a:pPr marL="0" indent="0">
              <a:buNone/>
            </a:pPr>
            <a:endParaRPr lang="en-GB" sz="1700" dirty="0">
              <a:solidFill>
                <a:srgbClr val="000000"/>
              </a:solidFill>
            </a:endParaRPr>
          </a:p>
        </p:txBody>
      </p:sp>
    </p:spTree>
    <p:extLst>
      <p:ext uri="{BB962C8B-B14F-4D97-AF65-F5344CB8AC3E}">
        <p14:creationId xmlns:p14="http://schemas.microsoft.com/office/powerpoint/2010/main" val="218298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06AF-919F-4306-B537-B0C08586BAC7}"/>
              </a:ext>
            </a:extLst>
          </p:cNvPr>
          <p:cNvSpPr>
            <a:spLocks noGrp="1"/>
          </p:cNvSpPr>
          <p:nvPr>
            <p:ph type="title"/>
          </p:nvPr>
        </p:nvSpPr>
        <p:spPr>
          <a:xfrm>
            <a:off x="284480" y="283845"/>
            <a:ext cx="5120114" cy="1692794"/>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November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St. Albert the Great</a:t>
            </a:r>
          </a:p>
        </p:txBody>
      </p:sp>
      <p:sp>
        <p:nvSpPr>
          <p:cNvPr id="3" name="Rectangle 2">
            <a:extLst>
              <a:ext uri="{FF2B5EF4-FFF2-40B4-BE49-F238E27FC236}">
                <a16:creationId xmlns:a16="http://schemas.microsoft.com/office/drawing/2014/main" id="{2491B295-3E79-4CF8-ADDC-50C312D20A97}"/>
              </a:ext>
            </a:extLst>
          </p:cNvPr>
          <p:cNvSpPr/>
          <p:nvPr/>
        </p:nvSpPr>
        <p:spPr>
          <a:xfrm>
            <a:off x="284480" y="2575034"/>
            <a:ext cx="5490955" cy="34622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Click the link to learn about St. Albert the Great.</a:t>
            </a:r>
          </a:p>
          <a:p>
            <a:pPr>
              <a:lnSpc>
                <a:spcPct val="90000"/>
              </a:lnSpc>
              <a:spcAft>
                <a:spcPts val="600"/>
              </a:spcAft>
            </a:pP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hlinkClick r:id="rId2"/>
              </a:rPr>
              <a:t>https://www.youtube.com/watch?v=Sjprd3f-760</a:t>
            </a: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St Albert the Great– Pray for us.</a:t>
            </a:r>
          </a:p>
        </p:txBody>
      </p:sp>
      <p:pic>
        <p:nvPicPr>
          <p:cNvPr id="5" name="Picture 4" descr="A picture containing man, wooden, old, sitting&#10;&#10;Description automatically generated">
            <a:extLst>
              <a:ext uri="{FF2B5EF4-FFF2-40B4-BE49-F238E27FC236}">
                <a16:creationId xmlns:a16="http://schemas.microsoft.com/office/drawing/2014/main" id="{8D272554-37E9-44DD-8F5C-354B9008724E}"/>
              </a:ext>
            </a:extLst>
          </p:cNvPr>
          <p:cNvPicPr>
            <a:picLocks noChangeAspect="1"/>
          </p:cNvPicPr>
          <p:nvPr/>
        </p:nvPicPr>
        <p:blipFill rotWithShape="1">
          <a:blip r:embed="rId3">
            <a:extLst>
              <a:ext uri="{28A0092B-C50C-407E-A947-70E740481C1C}">
                <a14:useLocalDpi xmlns:a14="http://schemas.microsoft.com/office/drawing/2010/main" val="0"/>
              </a:ext>
            </a:extLst>
          </a:blip>
          <a:srcRect r="335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3485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585F-2E3C-48AC-A0DC-4599E0AE405B}"/>
              </a:ext>
            </a:extLst>
          </p:cNvPr>
          <p:cNvSpPr>
            <a:spLocks noGrp="1"/>
          </p:cNvSpPr>
          <p:nvPr>
            <p:ph type="title"/>
          </p:nvPr>
        </p:nvSpPr>
        <p:spPr>
          <a:xfrm>
            <a:off x="294685" y="205917"/>
            <a:ext cx="6455456" cy="1325563"/>
          </a:xfrm>
        </p:spPr>
        <p:txBody>
          <a:bodyPr>
            <a:normAutofit/>
          </a:bodyPr>
          <a:lstStyle/>
          <a:p>
            <a:r>
              <a:rPr lang="en-GB" sz="2800" b="1" dirty="0">
                <a:effectLst/>
                <a:latin typeface="Arial" panose="020B0604020202020204" pitchFamily="34" charset="0"/>
                <a:ea typeface="Calibri" panose="020F0502020204030204" pitchFamily="34" charset="0"/>
                <a:cs typeface="Arial" panose="020B0604020202020204" pitchFamily="34" charset="0"/>
              </a:rPr>
              <a:t>16</a:t>
            </a:r>
            <a:r>
              <a:rPr lang="en-GB" sz="28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2800" b="1" dirty="0">
                <a:effectLst/>
                <a:latin typeface="Arial" panose="020B0604020202020204" pitchFamily="34" charset="0"/>
                <a:ea typeface="Calibri" panose="020F0502020204030204" pitchFamily="34" charset="0"/>
                <a:cs typeface="Arial" panose="020B0604020202020204" pitchFamily="34" charset="0"/>
              </a:rPr>
              <a:t> November</a:t>
            </a:r>
            <a:br>
              <a:rPr lang="en-GB" sz="2800" b="1" dirty="0">
                <a:effectLst/>
                <a:latin typeface="Arial" panose="020B0604020202020204" pitchFamily="34" charset="0"/>
                <a:ea typeface="Calibri" panose="020F0502020204030204" pitchFamily="34" charset="0"/>
                <a:cs typeface="Arial" panose="020B0604020202020204" pitchFamily="34" charset="0"/>
              </a:rPr>
            </a:br>
            <a:r>
              <a:rPr lang="en-GB" sz="2800" b="1" dirty="0">
                <a:effectLst/>
                <a:latin typeface="Arial" panose="020B0604020202020204" pitchFamily="34" charset="0"/>
                <a:ea typeface="Calibri" panose="020F0502020204030204" pitchFamily="34" charset="0"/>
                <a:cs typeface="Arial" panose="020B0604020202020204" pitchFamily="34" charset="0"/>
              </a:rPr>
              <a:t>Memorial of St. Edmund of Abingdon</a:t>
            </a:r>
            <a:endParaRPr lang="en-GB"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117BA3-8BF4-4989-AA89-81510AC90E85}"/>
              </a:ext>
            </a:extLst>
          </p:cNvPr>
          <p:cNvSpPr>
            <a:spLocks noGrp="1"/>
          </p:cNvSpPr>
          <p:nvPr>
            <p:ph idx="1"/>
          </p:nvPr>
        </p:nvSpPr>
        <p:spPr>
          <a:xfrm>
            <a:off x="141316" y="1353311"/>
            <a:ext cx="6455456" cy="5298771"/>
          </a:xfrm>
        </p:spPr>
        <p:txBody>
          <a:bodyPr anchor="t">
            <a:normAutofit/>
          </a:bodyPr>
          <a:lstStyle/>
          <a:p>
            <a:r>
              <a:rPr lang="en-GB" sz="1800" b="0" i="0" u="none" strike="noStrike" dirty="0">
                <a:effectLst/>
                <a:latin typeface="Arial" panose="020B0604020202020204" pitchFamily="34" charset="0"/>
                <a:cs typeface="Arial" panose="020B0604020202020204" pitchFamily="34" charset="0"/>
              </a:rPr>
              <a:t>He was the Archbishop of Canterbury England</a:t>
            </a:r>
            <a:r>
              <a:rPr lang="en-GB" sz="1800" dirty="0">
                <a:latin typeface="Arial" panose="020B0604020202020204" pitchFamily="34" charset="0"/>
                <a:cs typeface="Arial" panose="020B0604020202020204" pitchFamily="34" charset="0"/>
              </a:rPr>
              <a:t>.</a:t>
            </a:r>
          </a:p>
          <a:p>
            <a:r>
              <a:rPr lang="en-GB" sz="1800" b="0" i="0" u="none" strike="noStrike" dirty="0">
                <a:effectLst/>
                <a:latin typeface="Arial" panose="020B0604020202020204" pitchFamily="34" charset="0"/>
                <a:cs typeface="Arial" panose="020B0604020202020204" pitchFamily="34" charset="0"/>
              </a:rPr>
              <a:t>Born in Abingdon, on November 30, 1180. he studied at Oxford, England, and in Paris, France. </a:t>
            </a:r>
          </a:p>
          <a:p>
            <a:r>
              <a:rPr lang="en-GB" sz="1800" b="0" i="0" u="none" strike="noStrike" dirty="0">
                <a:effectLst/>
                <a:latin typeface="Arial" panose="020B0604020202020204" pitchFamily="34" charset="0"/>
                <a:cs typeface="Arial" panose="020B0604020202020204" pitchFamily="34" charset="0"/>
              </a:rPr>
              <a:t>He taught art and mathematics at Oxford University and was ordained. He spent eight years teaching theology and became Canon and treasurer of Salisbury Cathedral. </a:t>
            </a:r>
          </a:p>
          <a:p>
            <a:r>
              <a:rPr lang="en-GB" sz="1800" b="0" i="0" u="none" strike="noStrike" dirty="0">
                <a:effectLst/>
                <a:latin typeface="Arial" panose="020B0604020202020204" pitchFamily="34" charset="0"/>
                <a:cs typeface="Arial" panose="020B0604020202020204" pitchFamily="34" charset="0"/>
              </a:rPr>
              <a:t>He became an advisor to King Henry III in 1237. When Cardinal </a:t>
            </a:r>
            <a:r>
              <a:rPr lang="en-GB" sz="1800" b="0" i="0" u="none" strike="noStrike" dirty="0" err="1">
                <a:effectLst/>
                <a:latin typeface="Arial" panose="020B0604020202020204" pitchFamily="34" charset="0"/>
                <a:cs typeface="Arial" panose="020B0604020202020204" pitchFamily="34" charset="0"/>
              </a:rPr>
              <a:t>Olt</a:t>
            </a:r>
            <a:r>
              <a:rPr lang="en-GB" sz="1800" b="0" i="0" u="none" strike="noStrike" dirty="0">
                <a:effectLst/>
                <a:latin typeface="Arial" panose="020B0604020202020204" pitchFamily="34" charset="0"/>
                <a:cs typeface="Arial" panose="020B0604020202020204" pitchFamily="34" charset="0"/>
              </a:rPr>
              <a:t> became a papal legate with the patronage of King Henry, Edmund protested. </a:t>
            </a:r>
          </a:p>
          <a:p>
            <a:r>
              <a:rPr lang="en-GB" sz="1800" b="0" i="0" u="none" strike="noStrike" dirty="0">
                <a:effectLst/>
                <a:latin typeface="Arial" panose="020B0604020202020204" pitchFamily="34" charset="0"/>
                <a:cs typeface="Arial" panose="020B0604020202020204" pitchFamily="34" charset="0"/>
              </a:rPr>
              <a:t>A long-lasting feud between Edmund, the king, and his legate led him to resigning as the Archbishop of Canterbury in 1240.</a:t>
            </a:r>
          </a:p>
          <a:p>
            <a:r>
              <a:rPr lang="en-GB" sz="1800" b="0" i="0" u="none" strike="noStrike" dirty="0">
                <a:effectLst/>
                <a:latin typeface="Arial" panose="020B0604020202020204" pitchFamily="34" charset="0"/>
                <a:cs typeface="Arial" panose="020B0604020202020204" pitchFamily="34" charset="0"/>
              </a:rPr>
              <a:t>He went to </a:t>
            </a:r>
            <a:r>
              <a:rPr lang="en-GB" sz="1800" b="0" i="0" u="none" strike="noStrike" dirty="0" err="1">
                <a:effectLst/>
                <a:latin typeface="Arial" panose="020B0604020202020204" pitchFamily="34" charset="0"/>
                <a:cs typeface="Arial" panose="020B0604020202020204" pitchFamily="34" charset="0"/>
              </a:rPr>
              <a:t>Pontigny</a:t>
            </a:r>
            <a:r>
              <a:rPr lang="en-GB" sz="1800" b="0" i="0" u="none" strike="noStrike" dirty="0">
                <a:effectLst/>
                <a:latin typeface="Arial" panose="020B0604020202020204" pitchFamily="34" charset="0"/>
                <a:cs typeface="Arial" panose="020B0604020202020204" pitchFamily="34" charset="0"/>
              </a:rPr>
              <a:t>, France, where he became a Cistercian. </a:t>
            </a:r>
          </a:p>
          <a:p>
            <a:r>
              <a:rPr lang="en-GB" sz="1800" b="0" i="0" u="none" strike="noStrike" dirty="0">
                <a:effectLst/>
                <a:latin typeface="Arial" panose="020B0604020202020204" pitchFamily="34" charset="0"/>
                <a:cs typeface="Arial" panose="020B0604020202020204" pitchFamily="34" charset="0"/>
              </a:rPr>
              <a:t>He died at Soissons (France), on November 16. </a:t>
            </a:r>
          </a:p>
          <a:p>
            <a:r>
              <a:rPr lang="en-GB" sz="1800" b="0" i="0" u="none" strike="noStrike" dirty="0">
                <a:effectLst/>
                <a:latin typeface="Arial" panose="020B0604020202020204" pitchFamily="34" charset="0"/>
                <a:cs typeface="Arial" panose="020B0604020202020204" pitchFamily="34" charset="0"/>
              </a:rPr>
              <a:t>Edmund was </a:t>
            </a:r>
            <a:r>
              <a:rPr lang="en-GB" sz="1800" dirty="0">
                <a:latin typeface="Arial" panose="020B0604020202020204" pitchFamily="34" charset="0"/>
                <a:cs typeface="Arial" panose="020B0604020202020204" pitchFamily="34" charset="0"/>
              </a:rPr>
              <a:t>made a saint </a:t>
            </a:r>
            <a:r>
              <a:rPr lang="en-GB" sz="1800" b="0" i="0" u="none" strike="noStrike" dirty="0">
                <a:effectLst/>
                <a:latin typeface="Arial" panose="020B0604020202020204" pitchFamily="34" charset="0"/>
                <a:cs typeface="Arial" panose="020B0604020202020204" pitchFamily="34" charset="0"/>
              </a:rPr>
              <a:t>in 1246 1247. </a:t>
            </a:r>
            <a:endParaRPr lang="en-GB" sz="1800" b="1"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53484A5-9B94-49EF-8B67-1ED0A8F50593}"/>
              </a:ext>
            </a:extLst>
          </p:cNvPr>
          <p:cNvPicPr>
            <a:picLocks noChangeAspect="1"/>
          </p:cNvPicPr>
          <p:nvPr/>
        </p:nvPicPr>
        <p:blipFill rotWithShape="1">
          <a:blip r:embed="rId2">
            <a:extLst>
              <a:ext uri="{28A0092B-C50C-407E-A947-70E740481C1C}">
                <a14:useLocalDpi xmlns:a14="http://schemas.microsoft.com/office/drawing/2010/main" val="0"/>
              </a:ext>
            </a:extLst>
          </a:blip>
          <a:srcRect t="11104" r="1" b="576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EAD25233-DA56-4C48-B918-CBF52EAC8DC1}"/>
              </a:ext>
            </a:extLst>
          </p:cNvPr>
          <p:cNvSpPr txBox="1"/>
          <p:nvPr/>
        </p:nvSpPr>
        <p:spPr>
          <a:xfrm>
            <a:off x="7490046" y="5952694"/>
            <a:ext cx="3984168" cy="523220"/>
          </a:xfrm>
          <a:prstGeom prst="rect">
            <a:avLst/>
          </a:prstGeom>
          <a:noFill/>
        </p:spPr>
        <p:txBody>
          <a:bodyPr wrap="none" rtlCol="0">
            <a:spAutoFit/>
          </a:bodyPr>
          <a:lstStyle/>
          <a:p>
            <a:r>
              <a:rPr lang="en-GB" sz="2800" dirty="0"/>
              <a:t>St. Edmund……Pray for us.</a:t>
            </a:r>
          </a:p>
        </p:txBody>
      </p:sp>
    </p:spTree>
    <p:extLst>
      <p:ext uri="{BB962C8B-B14F-4D97-AF65-F5344CB8AC3E}">
        <p14:creationId xmlns:p14="http://schemas.microsoft.com/office/powerpoint/2010/main" val="405605976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197FB5-2C3F-4445-A464-18E7B85F73E0}"/>
              </a:ext>
            </a:extLst>
          </p:cNvPr>
          <p:cNvSpPr txBox="1">
            <a:spLocks/>
          </p:cNvSpPr>
          <p:nvPr/>
        </p:nvSpPr>
        <p:spPr>
          <a:xfrm>
            <a:off x="326136" y="229144"/>
            <a:ext cx="5257800" cy="559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b="1" dirty="0">
                <a:latin typeface="Arial" panose="020B0604020202020204" pitchFamily="34" charset="0"/>
                <a:ea typeface="Calibri" panose="020F0502020204030204" pitchFamily="34" charset="0"/>
                <a:cs typeface="Arial" panose="020B0604020202020204" pitchFamily="34" charset="0"/>
              </a:rPr>
              <a:t>16</a:t>
            </a:r>
            <a:r>
              <a:rPr lang="en-GB" sz="2800" b="1" baseline="30000" dirty="0">
                <a:latin typeface="Arial" panose="020B0604020202020204" pitchFamily="34" charset="0"/>
                <a:ea typeface="Calibri" panose="020F0502020204030204" pitchFamily="34" charset="0"/>
                <a:cs typeface="Arial" panose="020B0604020202020204" pitchFamily="34" charset="0"/>
              </a:rPr>
              <a:t>th</a:t>
            </a:r>
            <a:r>
              <a:rPr lang="en-GB" sz="2800" b="1" dirty="0">
                <a:latin typeface="Arial" panose="020B0604020202020204" pitchFamily="34" charset="0"/>
                <a:ea typeface="Calibri" panose="020F0502020204030204" pitchFamily="34" charset="0"/>
                <a:cs typeface="Arial" panose="020B0604020202020204" pitchFamily="34" charset="0"/>
              </a:rPr>
              <a:t> November</a:t>
            </a:r>
            <a:endParaRPr lang="en-GB" sz="28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DB1B9FC1-542B-445C-8F68-7D183A75CC15}"/>
              </a:ext>
            </a:extLst>
          </p:cNvPr>
          <p:cNvSpPr txBox="1">
            <a:spLocks/>
          </p:cNvSpPr>
          <p:nvPr/>
        </p:nvSpPr>
        <p:spPr>
          <a:xfrm>
            <a:off x="4185920" y="1199384"/>
            <a:ext cx="8006079" cy="565861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1800" b="0" i="0" dirty="0">
                <a:effectLst/>
                <a:latin typeface="Arial" panose="020B0604020202020204" pitchFamily="34" charset="0"/>
                <a:cs typeface="Arial" panose="020B0604020202020204" pitchFamily="34" charset="0"/>
              </a:rPr>
              <a:t>Margaret married </a:t>
            </a:r>
            <a:r>
              <a:rPr lang="en-GB" sz="1800" dirty="0">
                <a:latin typeface="Arial" panose="020B0604020202020204" pitchFamily="34" charset="0"/>
                <a:cs typeface="Arial" panose="020B0604020202020204" pitchFamily="34" charset="0"/>
              </a:rPr>
              <a:t>Malcolm Canmore III, the king of Scotland </a:t>
            </a:r>
            <a:r>
              <a:rPr lang="en-GB" sz="1800" b="0" i="0" dirty="0">
                <a:effectLst/>
                <a:latin typeface="Arial" panose="020B0604020202020204" pitchFamily="34" charset="0"/>
                <a:cs typeface="Arial" panose="020B0604020202020204" pitchFamily="34" charset="0"/>
              </a:rPr>
              <a:t>in 1070 at the castle of Dunfermline.</a:t>
            </a:r>
          </a:p>
          <a:p>
            <a:pPr algn="l">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Her impact in Scotland led her to be referred to as, "The Pearl of Scotland."</a:t>
            </a:r>
          </a:p>
          <a:p>
            <a:pPr algn="l">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She worked to help the poor and encouraged people to live a </a:t>
            </a:r>
            <a:r>
              <a:rPr lang="en-GB" sz="1800" dirty="0">
                <a:solidFill>
                  <a:srgbClr val="333333"/>
                </a:solidFill>
                <a:latin typeface="Arial" panose="020B0604020202020204" pitchFamily="34" charset="0"/>
                <a:cs typeface="Arial" panose="020B0604020202020204" pitchFamily="34" charset="0"/>
              </a:rPr>
              <a:t>prayerful</a:t>
            </a:r>
            <a:r>
              <a:rPr lang="en-GB" sz="1800" b="0" i="0" dirty="0">
                <a:solidFill>
                  <a:srgbClr val="333333"/>
                </a:solidFill>
                <a:effectLst/>
                <a:latin typeface="Arial" panose="020B0604020202020204" pitchFamily="34" charset="0"/>
                <a:cs typeface="Arial" panose="020B0604020202020204" pitchFamily="34" charset="0"/>
              </a:rPr>
              <a:t> life, and grow in holiness. She helped to build many churches.</a:t>
            </a:r>
          </a:p>
          <a:p>
            <a:pPr>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In 1093, Malcolm was killed in the Battle and Margaret passed away four days after her husband, on November 16, 1093.</a:t>
            </a:r>
          </a:p>
          <a:p>
            <a:pPr>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In 1250, Pope Innocent IV canonized Margaret as a Saint, acknowledging her life of holiness and extraordinary virtue. </a:t>
            </a:r>
          </a:p>
          <a:p>
            <a:pPr>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She was honoured for her work for reform of the Church and her personal holiness.</a:t>
            </a:r>
          </a:p>
          <a:p>
            <a:pPr>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St. Margaret is the patron saint of Scotland.</a:t>
            </a: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Click the link below to learn more:</a:t>
            </a:r>
            <a:endParaRPr lang="en-GB" sz="1800" dirty="0">
              <a:latin typeface="Arial" panose="020B0604020202020204" pitchFamily="34" charset="0"/>
              <a:cs typeface="Arial" panose="020B0604020202020204" pitchFamily="34" charset="0"/>
              <a:hlinkClick r:id="rId2"/>
            </a:endParaRPr>
          </a:p>
          <a:p>
            <a:pPr marL="0" indent="0">
              <a:buNone/>
            </a:pPr>
            <a:r>
              <a:rPr lang="en-GB" sz="1800" dirty="0">
                <a:latin typeface="Arial" panose="020B0604020202020204" pitchFamily="34" charset="0"/>
                <a:cs typeface="Arial" panose="020B0604020202020204" pitchFamily="34" charset="0"/>
                <a:hlinkClick r:id="rId2"/>
              </a:rPr>
              <a:t>https://www.youtube.com/watch?v=eefjZY2L9LI&amp;autoplay=1&amp;list=PL58g24NgWPIzvBk2IQVES_xC4WTm6-CDI</a:t>
            </a:r>
            <a:endParaRPr lang="en-GB" sz="18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5C536C92-C5C3-41A1-BE86-3CC546BF3569}"/>
              </a:ext>
            </a:extLst>
          </p:cNvPr>
          <p:cNvSpPr txBox="1">
            <a:spLocks/>
          </p:cNvSpPr>
          <p:nvPr/>
        </p:nvSpPr>
        <p:spPr>
          <a:xfrm>
            <a:off x="326134" y="640062"/>
            <a:ext cx="5996007" cy="540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b="1" dirty="0">
                <a:latin typeface="Arial" panose="020B0604020202020204" pitchFamily="34" charset="0"/>
                <a:ea typeface="Calibri" panose="020F0502020204030204" pitchFamily="34" charset="0"/>
                <a:cs typeface="Arial" panose="020B0604020202020204" pitchFamily="34" charset="0"/>
              </a:rPr>
              <a:t>Memorial of St. Margaret of Scotland</a:t>
            </a:r>
            <a:endParaRPr lang="en-GB" sz="2400" b="1" dirty="0">
              <a:latin typeface="Arial" panose="020B0604020202020204" pitchFamily="34" charset="0"/>
              <a:cs typeface="Arial" panose="020B0604020202020204" pitchFamily="34" charset="0"/>
            </a:endParaRPr>
          </a:p>
        </p:txBody>
      </p:sp>
      <p:pic>
        <p:nvPicPr>
          <p:cNvPr id="14" name="Picture 13" descr="A picture containing text, book&#10;&#10;Description automatically generated">
            <a:extLst>
              <a:ext uri="{FF2B5EF4-FFF2-40B4-BE49-F238E27FC236}">
                <a16:creationId xmlns:a16="http://schemas.microsoft.com/office/drawing/2014/main" id="{8D8B8F05-71AD-49AA-A0CB-1805E9B7C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5" y="1180924"/>
            <a:ext cx="3676905" cy="5447932"/>
          </a:xfrm>
          <a:prstGeom prst="rect">
            <a:avLst/>
          </a:prstGeom>
        </p:spPr>
      </p:pic>
    </p:spTree>
    <p:extLst>
      <p:ext uri="{BB962C8B-B14F-4D97-AF65-F5344CB8AC3E}">
        <p14:creationId xmlns:p14="http://schemas.microsoft.com/office/powerpoint/2010/main" val="19956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EC644-F60F-42CB-A9D3-08DC1E4B4D5D}"/>
              </a:ext>
            </a:extLst>
          </p:cNvPr>
          <p:cNvSpPr>
            <a:spLocks noGrp="1"/>
          </p:cNvSpPr>
          <p:nvPr>
            <p:ph idx="1"/>
          </p:nvPr>
        </p:nvSpPr>
        <p:spPr>
          <a:xfrm>
            <a:off x="1" y="1164857"/>
            <a:ext cx="8413496" cy="5276942"/>
          </a:xfrm>
          <a:ln>
            <a:solidFill>
              <a:schemeClr val="tx1"/>
            </a:solidFill>
          </a:ln>
        </p:spPr>
        <p:txBody>
          <a:bodyPr>
            <a:normAutofit fontScale="85000" lnSpcReduction="20000"/>
          </a:bodyPr>
          <a:lstStyle/>
          <a:p>
            <a:pPr marL="0" indent="0" algn="ctr">
              <a:buNone/>
            </a:pPr>
            <a:r>
              <a:rPr lang="en-GB" b="1" dirty="0">
                <a:latin typeface="Arial" panose="020B0604020202020204" pitchFamily="34" charset="0"/>
              </a:rPr>
              <a:t>(</a:t>
            </a:r>
            <a:r>
              <a:rPr lang="en-GB" b="0" i="0" u="none" strike="noStrike" dirty="0">
                <a:effectLst/>
                <a:latin typeface="Arial" panose="020B0604020202020204" pitchFamily="34" charset="0"/>
              </a:rPr>
              <a:t>614  - 680)</a:t>
            </a:r>
          </a:p>
          <a:p>
            <a:pPr marL="0" indent="0" algn="ctr">
              <a:buNone/>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b="0" i="0" u="none" strike="noStrike" dirty="0">
                <a:effectLst/>
                <a:latin typeface="Arial" panose="020B0604020202020204" pitchFamily="34" charset="0"/>
                <a:cs typeface="Arial" panose="020B0604020202020204" pitchFamily="34" charset="0"/>
              </a:rPr>
              <a:t>Benedictine abbess, baptized by St. Paulinus. She was the daughter of a king of Northumbria, England.</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dirty="0">
                <a:latin typeface="Arial" panose="020B0604020202020204" pitchFamily="34" charset="0"/>
                <a:cs typeface="Arial" panose="020B0604020202020204" pitchFamily="34" charset="0"/>
              </a:rPr>
              <a:t>She</a:t>
            </a:r>
            <a:r>
              <a:rPr lang="en-GB" b="0" i="0" u="none" strike="noStrike" dirty="0">
                <a:effectLst/>
                <a:latin typeface="Arial" panose="020B0604020202020204" pitchFamily="34" charset="0"/>
                <a:cs typeface="Arial" panose="020B0604020202020204" pitchFamily="34" charset="0"/>
              </a:rPr>
              <a:t> is considered one of England's greatest women. </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b="0" i="0" u="none" strike="noStrike" dirty="0">
                <a:effectLst/>
                <a:latin typeface="Arial" panose="020B0604020202020204" pitchFamily="34" charset="0"/>
                <a:cs typeface="Arial" panose="020B0604020202020204" pitchFamily="34" charset="0"/>
              </a:rPr>
              <a:t>At thirty three years old Hilda entered </a:t>
            </a:r>
            <a:r>
              <a:rPr lang="en-GB" b="0" i="0" u="none" strike="noStrike" dirty="0" err="1">
                <a:effectLst/>
                <a:latin typeface="Arial" panose="020B0604020202020204" pitchFamily="34" charset="0"/>
                <a:cs typeface="Arial" panose="020B0604020202020204" pitchFamily="34" charset="0"/>
              </a:rPr>
              <a:t>Chelles</a:t>
            </a:r>
            <a:r>
              <a:rPr lang="en-GB" b="0" i="0" u="none" strike="noStrike" dirty="0">
                <a:effectLst/>
                <a:latin typeface="Arial" panose="020B0604020202020204" pitchFamily="34" charset="0"/>
                <a:cs typeface="Arial" panose="020B0604020202020204" pitchFamily="34" charset="0"/>
              </a:rPr>
              <a:t> Monastery in France, where her sister was also a nun. </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b="0" i="0" u="none" strike="noStrike" dirty="0">
                <a:effectLst/>
                <a:latin typeface="Arial" panose="020B0604020202020204" pitchFamily="34" charset="0"/>
                <a:cs typeface="Arial" panose="020B0604020202020204" pitchFamily="34" charset="0"/>
              </a:rPr>
              <a:t>At the request of St. Aidan, she returned to England and became abbess of Hartlepool. </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b="0" i="0" u="none" strike="noStrike" dirty="0">
                <a:effectLst/>
                <a:latin typeface="Arial" panose="020B0604020202020204" pitchFamily="34" charset="0"/>
                <a:cs typeface="Arial" panose="020B0604020202020204" pitchFamily="34" charset="0"/>
              </a:rPr>
              <a:t>In time she became the head of the monastery of </a:t>
            </a:r>
            <a:r>
              <a:rPr lang="en-GB" b="0" i="0" u="none" strike="noStrike" dirty="0" err="1">
                <a:effectLst/>
                <a:latin typeface="Arial" panose="020B0604020202020204" pitchFamily="34" charset="0"/>
                <a:cs typeface="Arial" panose="020B0604020202020204" pitchFamily="34" charset="0"/>
              </a:rPr>
              <a:t>Streaneschalch</a:t>
            </a:r>
            <a:r>
              <a:rPr lang="en-GB" b="0" i="0" u="none" strike="noStrike" dirty="0">
                <a:effectLst/>
                <a:latin typeface="Arial" panose="020B0604020202020204" pitchFamily="34" charset="0"/>
                <a:cs typeface="Arial" panose="020B0604020202020204" pitchFamily="34" charset="0"/>
              </a:rPr>
              <a:t>, at Whitby in North Yorkshire. </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marL="0" indent="0">
              <a:lnSpc>
                <a:spcPct val="120000"/>
              </a:lnSpc>
              <a:spcBef>
                <a:spcPts val="0"/>
              </a:spcBef>
              <a:buNone/>
            </a:pPr>
            <a:r>
              <a:rPr lang="en-GB" b="1" dirty="0">
                <a:latin typeface="Arial" panose="020B0604020202020204" pitchFamily="34" charset="0"/>
                <a:cs typeface="Arial" panose="020B0604020202020204" pitchFamily="34" charset="0"/>
              </a:rPr>
              <a:t>St. Hilda…Pray for us.</a:t>
            </a:r>
          </a:p>
        </p:txBody>
      </p:sp>
      <p:sp>
        <p:nvSpPr>
          <p:cNvPr id="4" name="Title 1">
            <a:extLst>
              <a:ext uri="{FF2B5EF4-FFF2-40B4-BE49-F238E27FC236}">
                <a16:creationId xmlns:a16="http://schemas.microsoft.com/office/drawing/2014/main" id="{F8197FB5-2C3F-4445-A464-18E7B85F73E0}"/>
              </a:ext>
            </a:extLst>
          </p:cNvPr>
          <p:cNvSpPr txBox="1">
            <a:spLocks/>
          </p:cNvSpPr>
          <p:nvPr/>
        </p:nvSpPr>
        <p:spPr>
          <a:xfrm>
            <a:off x="326136" y="155186"/>
            <a:ext cx="5257800" cy="559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b="1" dirty="0">
                <a:latin typeface="Arial" panose="020B0604020202020204" pitchFamily="34" charset="0"/>
                <a:ea typeface="Calibri" panose="020F0502020204030204" pitchFamily="34" charset="0"/>
                <a:cs typeface="Arial" panose="020B0604020202020204" pitchFamily="34" charset="0"/>
              </a:rPr>
              <a:t>17</a:t>
            </a:r>
            <a:r>
              <a:rPr lang="en-GB" sz="2800" b="1" baseline="30000" dirty="0">
                <a:latin typeface="Arial" panose="020B0604020202020204" pitchFamily="34" charset="0"/>
                <a:ea typeface="Calibri" panose="020F0502020204030204" pitchFamily="34" charset="0"/>
                <a:cs typeface="Arial" panose="020B0604020202020204" pitchFamily="34" charset="0"/>
              </a:rPr>
              <a:t>th</a:t>
            </a:r>
            <a:r>
              <a:rPr lang="en-GB" sz="2800" b="1" dirty="0">
                <a:latin typeface="Arial" panose="020B0604020202020204" pitchFamily="34" charset="0"/>
                <a:ea typeface="Calibri" panose="020F0502020204030204" pitchFamily="34" charset="0"/>
                <a:cs typeface="Arial" panose="020B0604020202020204" pitchFamily="34" charset="0"/>
              </a:rPr>
              <a:t> November</a:t>
            </a:r>
            <a:endParaRPr lang="en-GB" sz="2800" b="1"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9D4029D-6481-4381-B7F0-26467838EB47}"/>
              </a:ext>
            </a:extLst>
          </p:cNvPr>
          <p:cNvSpPr txBox="1">
            <a:spLocks/>
          </p:cNvSpPr>
          <p:nvPr/>
        </p:nvSpPr>
        <p:spPr>
          <a:xfrm>
            <a:off x="326136" y="714508"/>
            <a:ext cx="4515471" cy="4503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b="1" dirty="0">
                <a:latin typeface="Arial" panose="020B0604020202020204" pitchFamily="34" charset="0"/>
                <a:ea typeface="Calibri" panose="020F0502020204030204" pitchFamily="34" charset="0"/>
                <a:cs typeface="Arial" panose="020B0604020202020204" pitchFamily="34" charset="0"/>
              </a:rPr>
              <a:t>Memorial of St. Hilda</a:t>
            </a:r>
            <a:endParaRPr lang="en-GB" sz="2800" b="1" dirty="0">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A07AA865-11E3-427F-B164-CBC622B9E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497" y="1164857"/>
            <a:ext cx="3778502" cy="527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05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hoto of the Papal Basilica of Saint Peter in the Vatican, Statue of Saint Paul in front of the facade of the Basilica of Saint Paul outside the Wall, Rome">
            <a:extLst>
              <a:ext uri="{FF2B5EF4-FFF2-40B4-BE49-F238E27FC236}">
                <a16:creationId xmlns:a16="http://schemas.microsoft.com/office/drawing/2014/main" id="{31F1877E-B829-4397-8AEA-483427CFCDA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778" r="1"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2F36C9-685E-4D52-A3C3-E095CF54F5CF}"/>
              </a:ext>
            </a:extLst>
          </p:cNvPr>
          <p:cNvSpPr>
            <a:spLocks noGrp="1"/>
          </p:cNvSpPr>
          <p:nvPr>
            <p:ph type="title"/>
          </p:nvPr>
        </p:nvSpPr>
        <p:spPr>
          <a:xfrm>
            <a:off x="68827" y="276447"/>
            <a:ext cx="12191967" cy="1286539"/>
          </a:xfrm>
        </p:spPr>
        <p:txBody>
          <a:bodyPr>
            <a:normAutofit fontScale="90000"/>
          </a:bodyPr>
          <a:lstStyle/>
          <a:p>
            <a: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18</a:t>
            </a:r>
            <a:r>
              <a:rPr lang="en-GB" sz="3700" b="1" baseline="30000" dirty="0">
                <a:solidFill>
                  <a:srgbClr val="FFFFFF"/>
                </a:solidFill>
                <a:effectLst/>
                <a:latin typeface="Arial" panose="020B0604020202020204" pitchFamily="34" charset="0"/>
                <a:ea typeface="Calibri" panose="020F0502020204030204" pitchFamily="34" charset="0"/>
                <a:cs typeface="Arial" panose="020B0604020202020204" pitchFamily="34" charset="0"/>
              </a:rPr>
              <a:t>th</a:t>
            </a:r>
            <a: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November</a:t>
            </a:r>
            <a:b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Memorial of the Dedication of the </a:t>
            </a:r>
            <a:b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Basilica of Ss Pater &amp; Paul</a:t>
            </a:r>
            <a:br>
              <a:rPr lang="en-GB" sz="3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3700" dirty="0">
              <a:solidFill>
                <a:srgbClr val="FFFFFF"/>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0899E8-ADE1-4AD4-8805-C273D3151EF1}"/>
              </a:ext>
            </a:extLst>
          </p:cNvPr>
          <p:cNvSpPr>
            <a:spLocks noGrp="1"/>
          </p:cNvSpPr>
          <p:nvPr>
            <p:ph idx="1"/>
          </p:nvPr>
        </p:nvSpPr>
        <p:spPr>
          <a:xfrm>
            <a:off x="361507" y="1205377"/>
            <a:ext cx="10898369" cy="5913120"/>
          </a:xfrm>
        </p:spPr>
        <p:txBody>
          <a:bodyPr anchor="ctr">
            <a:normAutofit/>
          </a:bodyPr>
          <a:lstStyle/>
          <a:p>
            <a:pPr algn="l"/>
            <a:r>
              <a:rPr lang="en-GB" sz="1600" b="1" i="0" dirty="0">
                <a:effectLst/>
                <a:latin typeface="Arial" panose="020B0604020202020204" pitchFamily="34" charset="0"/>
                <a:cs typeface="Arial" panose="020B0604020202020204" pitchFamily="34" charset="0"/>
              </a:rPr>
              <a:t>St. Peter’s is probably the most famous church in Christendom. Massive in scale and a veritable museum of art and architecture, it began on a much humbler scale. Vatican Hill was a simple cemetery where believers gathered at Saint Peter’s tomb to pray. </a:t>
            </a:r>
          </a:p>
          <a:p>
            <a:pPr algn="l"/>
            <a:r>
              <a:rPr lang="en-GB" sz="1600" b="1" i="0" dirty="0">
                <a:effectLst/>
                <a:latin typeface="Arial" panose="020B0604020202020204" pitchFamily="34" charset="0"/>
                <a:cs typeface="Arial" panose="020B0604020202020204" pitchFamily="34" charset="0"/>
              </a:rPr>
              <a:t>In 319, Constantine built a basilica on the site that stood for more than a thousand years until, despite numerous restorations, it threatened to collapse. In 1506, Pope Julius II ordered it razed and reconstructed, but the new basilica was not completed and dedicated for more than two centuries.</a:t>
            </a:r>
          </a:p>
          <a:p>
            <a:pPr algn="l"/>
            <a:r>
              <a:rPr lang="en-GB" sz="1600" b="1" i="0" dirty="0">
                <a:effectLst/>
                <a:latin typeface="Arial" panose="020B0604020202020204" pitchFamily="34" charset="0"/>
                <a:cs typeface="Arial" panose="020B0604020202020204" pitchFamily="34" charset="0"/>
              </a:rPr>
              <a:t>St. Paul’s Outside-the-Walls stands near the </a:t>
            </a:r>
            <a:r>
              <a:rPr lang="en-GB" sz="1600" b="1" i="0" dirty="0" err="1">
                <a:effectLst/>
                <a:latin typeface="Arial" panose="020B0604020202020204" pitchFamily="34" charset="0"/>
                <a:cs typeface="Arial" panose="020B0604020202020204" pitchFamily="34" charset="0"/>
              </a:rPr>
              <a:t>Abaazia</a:t>
            </a:r>
            <a:r>
              <a:rPr lang="en-GB" sz="1600" b="1" i="0" dirty="0">
                <a:effectLst/>
                <a:latin typeface="Arial" panose="020B0604020202020204" pitchFamily="34" charset="0"/>
                <a:cs typeface="Arial" panose="020B0604020202020204" pitchFamily="34" charset="0"/>
              </a:rPr>
              <a:t> </a:t>
            </a:r>
            <a:r>
              <a:rPr lang="en-GB" sz="1600" b="1" i="0" dirty="0" err="1">
                <a:effectLst/>
                <a:latin typeface="Arial" panose="020B0604020202020204" pitchFamily="34" charset="0"/>
                <a:cs typeface="Arial" panose="020B0604020202020204" pitchFamily="34" charset="0"/>
              </a:rPr>
              <a:t>delle</a:t>
            </a:r>
            <a:r>
              <a:rPr lang="en-GB" sz="1600" b="1" i="0" dirty="0">
                <a:effectLst/>
                <a:latin typeface="Arial" panose="020B0604020202020204" pitchFamily="34" charset="0"/>
                <a:cs typeface="Arial" panose="020B0604020202020204" pitchFamily="34" charset="0"/>
              </a:rPr>
              <a:t> Tre Fontane, where Saint Paul is believed to have been beheaded. The largest church in Rome until St. Peter’s was rebuilt, the basilica also rises over the traditional site of its namesake’s grave. </a:t>
            </a:r>
          </a:p>
          <a:p>
            <a:pPr algn="l"/>
            <a:r>
              <a:rPr lang="en-GB" sz="1600" b="1" i="0" dirty="0">
                <a:effectLst/>
                <a:latin typeface="Arial" panose="020B0604020202020204" pitchFamily="34" charset="0"/>
                <a:cs typeface="Arial" panose="020B0604020202020204" pitchFamily="34" charset="0"/>
              </a:rPr>
              <a:t>The most recent edifice was constructed after a fire in 1823. The first basilica was also Constantine’s doing.</a:t>
            </a:r>
          </a:p>
          <a:p>
            <a:pPr algn="l"/>
            <a:r>
              <a:rPr lang="en-GB" sz="1600" b="1" i="0" dirty="0">
                <a:effectLst/>
                <a:latin typeface="Arial" panose="020B0604020202020204" pitchFamily="34" charset="0"/>
                <a:cs typeface="Arial" panose="020B0604020202020204" pitchFamily="34" charset="0"/>
              </a:rPr>
              <a:t>At intervals of five years, every diocesan bishop in the Catholic Church is obligated to make a visit “</a:t>
            </a:r>
            <a:r>
              <a:rPr lang="en-GB" sz="1600" b="1" i="1" dirty="0">
                <a:effectLst/>
                <a:latin typeface="Arial" panose="020B0604020202020204" pitchFamily="34" charset="0"/>
                <a:cs typeface="Arial" panose="020B0604020202020204" pitchFamily="34" charset="0"/>
              </a:rPr>
              <a:t>ad limina </a:t>
            </a:r>
            <a:r>
              <a:rPr lang="en-GB" sz="1600" b="1" i="1" dirty="0" err="1">
                <a:effectLst/>
                <a:latin typeface="Arial" panose="020B0604020202020204" pitchFamily="34" charset="0"/>
                <a:cs typeface="Arial" panose="020B0604020202020204" pitchFamily="34" charset="0"/>
              </a:rPr>
              <a:t>apostolorum</a:t>
            </a:r>
            <a:r>
              <a:rPr lang="en-GB" sz="1600" b="1" i="1" dirty="0">
                <a:effectLst/>
                <a:latin typeface="Arial" panose="020B0604020202020204" pitchFamily="34" charset="0"/>
                <a:cs typeface="Arial" panose="020B0604020202020204" pitchFamily="34" charset="0"/>
              </a:rPr>
              <a:t>”—</a:t>
            </a:r>
            <a:r>
              <a:rPr lang="en-GB" sz="1600" b="1" i="0" dirty="0">
                <a:effectLst/>
                <a:latin typeface="Arial" panose="020B0604020202020204" pitchFamily="34" charset="0"/>
                <a:cs typeface="Arial" panose="020B0604020202020204" pitchFamily="34" charset="0"/>
              </a:rPr>
              <a:t>“to the threshold (of the tombs) of the apostles.” This means they pray at the tombs of Saints Peter and Paul in Rome and personally report to Saint Peter’s successor Pope Francis.</a:t>
            </a:r>
            <a:endParaRPr lang="en-GB" sz="1600" b="1" dirty="0">
              <a:effectLst/>
              <a:latin typeface="Arial" panose="020B0604020202020204" pitchFamily="34" charset="0"/>
              <a:cs typeface="Arial" panose="020B0604020202020204" pitchFamily="34" charset="0"/>
            </a:endParaRPr>
          </a:p>
          <a:p>
            <a:pPr marL="0" indent="0" algn="ctr">
              <a:buNone/>
            </a:pPr>
            <a:r>
              <a:rPr lang="en-GB" sz="1800" b="1" dirty="0">
                <a:latin typeface="Arial" panose="020B0604020202020204" pitchFamily="34" charset="0"/>
                <a:cs typeface="Arial" panose="020B0604020202020204" pitchFamily="34" charset="0"/>
              </a:rPr>
              <a:t>Let us pray…</a:t>
            </a:r>
          </a:p>
          <a:p>
            <a:pPr marL="0" indent="0" algn="ctr">
              <a:buNone/>
            </a:pPr>
            <a:r>
              <a:rPr lang="en-GB" sz="1800" b="1" dirty="0">
                <a:effectLst/>
                <a:latin typeface="Arial" panose="020B0604020202020204" pitchFamily="34" charset="0"/>
                <a:cs typeface="Arial" panose="020B0604020202020204" pitchFamily="34" charset="0"/>
              </a:rPr>
              <a:t>Holy martyrs Peter and Paul, your tombs are the sacred destinations of many pilgrimages to the eternal city. May all visits to the Basilicas dedicated to your honour deepen one’s love and commitment to Mother Church.</a:t>
            </a:r>
          </a:p>
          <a:p>
            <a:pPr marL="0" indent="0" algn="ctr">
              <a:buNone/>
            </a:pPr>
            <a:r>
              <a:rPr lang="en-GB" sz="1800" b="1" dirty="0">
                <a:latin typeface="Arial" panose="020B0604020202020204" pitchFamily="34" charset="0"/>
                <a:cs typeface="Arial" panose="020B0604020202020204" pitchFamily="34" charset="0"/>
              </a:rPr>
              <a:t>Amen</a:t>
            </a:r>
            <a:endParaRPr lang="en-GB" sz="18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55563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62FFF-F301-44C6-818E-807BD08431E2}"/>
              </a:ext>
            </a:extLst>
          </p:cNvPr>
          <p:cNvSpPr>
            <a:spLocks noGrp="1"/>
          </p:cNvSpPr>
          <p:nvPr>
            <p:ph type="title"/>
          </p:nvPr>
        </p:nvSpPr>
        <p:spPr>
          <a:xfrm>
            <a:off x="291498" y="367103"/>
            <a:ext cx="4346128" cy="2228074"/>
          </a:xfrm>
        </p:spPr>
        <p:txBody>
          <a:bodyPr>
            <a:normAutofit fontScale="90000"/>
          </a:bodyPr>
          <a:lstStyle/>
          <a:p>
            <a:r>
              <a:rPr lang="en-GB" sz="3100" b="1" dirty="0">
                <a:effectLst/>
                <a:latin typeface="Arial" panose="020B0604020202020204" pitchFamily="34" charset="0"/>
                <a:ea typeface="Calibri" panose="020F0502020204030204" pitchFamily="34" charset="0"/>
                <a:cs typeface="Arial" panose="020B0604020202020204" pitchFamily="34" charset="0"/>
              </a:rPr>
              <a:t>Sunday  20</a:t>
            </a:r>
            <a:r>
              <a:rPr lang="en-GB" sz="31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3100" b="1" dirty="0">
                <a:effectLst/>
                <a:latin typeface="Arial" panose="020B0604020202020204" pitchFamily="34" charset="0"/>
                <a:ea typeface="Calibri" panose="020F0502020204030204" pitchFamily="34" charset="0"/>
                <a:cs typeface="Arial" panose="020B0604020202020204" pitchFamily="34" charset="0"/>
              </a:rPr>
              <a:t>  	            </a:t>
            </a:r>
            <a:br>
              <a:rPr lang="en-GB" sz="3100" b="1" dirty="0">
                <a:effectLst/>
                <a:latin typeface="Arial" panose="020B0604020202020204" pitchFamily="34" charset="0"/>
                <a:ea typeface="Calibri" panose="020F0502020204030204" pitchFamily="34" charset="0"/>
                <a:cs typeface="Arial" panose="020B0604020202020204" pitchFamily="34" charset="0"/>
              </a:rPr>
            </a:br>
            <a:r>
              <a:rPr lang="en-GB" sz="3100" b="1" dirty="0">
                <a:effectLst/>
                <a:latin typeface="Arial" panose="020B0604020202020204" pitchFamily="34" charset="0"/>
                <a:ea typeface="Calibri" panose="020F0502020204030204" pitchFamily="34" charset="0"/>
                <a:cs typeface="Arial" panose="020B0604020202020204" pitchFamily="34" charset="0"/>
              </a:rPr>
              <a:t>Solemnity of Our Lord Jesus Christ, King of the Universe </a:t>
            </a:r>
            <a:br>
              <a:rPr lang="en-GB" sz="3100" b="1" dirty="0">
                <a:effectLst/>
                <a:latin typeface="Arial" panose="020B0604020202020204" pitchFamily="34" charset="0"/>
                <a:ea typeface="Calibri" panose="020F0502020204030204" pitchFamily="34" charset="0"/>
                <a:cs typeface="Arial" panose="020B0604020202020204" pitchFamily="34" charset="0"/>
              </a:rPr>
            </a:br>
            <a:r>
              <a:rPr lang="en-GB" sz="3100" b="1" dirty="0">
                <a:effectLst/>
                <a:latin typeface="Arial" panose="020B0604020202020204" pitchFamily="34" charset="0"/>
                <a:ea typeface="Calibri" panose="020F0502020204030204" pitchFamily="34" charset="0"/>
                <a:cs typeface="Arial" panose="020B0604020202020204" pitchFamily="34" charset="0"/>
              </a:rPr>
              <a:t>(National Youth Sunday)</a:t>
            </a:r>
          </a:p>
        </p:txBody>
      </p:sp>
      <p:sp>
        <p:nvSpPr>
          <p:cNvPr id="13" name="Content Placeholder 12">
            <a:extLst>
              <a:ext uri="{FF2B5EF4-FFF2-40B4-BE49-F238E27FC236}">
                <a16:creationId xmlns:a16="http://schemas.microsoft.com/office/drawing/2014/main" id="{4D51DEFC-D8C2-49CA-A2D8-5E0BEEB7DF68}"/>
              </a:ext>
            </a:extLst>
          </p:cNvPr>
          <p:cNvSpPr>
            <a:spLocks noGrp="1"/>
          </p:cNvSpPr>
          <p:nvPr>
            <p:ph idx="1"/>
          </p:nvPr>
        </p:nvSpPr>
        <p:spPr>
          <a:xfrm>
            <a:off x="147484" y="2962280"/>
            <a:ext cx="4859854" cy="3782649"/>
          </a:xfrm>
        </p:spPr>
        <p:txBody>
          <a:bodyPr>
            <a:normAutofit/>
          </a:bodyPr>
          <a:lstStyle/>
          <a:p>
            <a:r>
              <a:rPr lang="en-GB" sz="1600" u="none" strike="noStrike" dirty="0">
                <a:effectLst/>
                <a:latin typeface="Arial" panose="020B0604020202020204" pitchFamily="34" charset="0"/>
                <a:cs typeface="Arial" panose="020B0604020202020204" pitchFamily="34" charset="0"/>
              </a:rPr>
              <a:t>This Liturgical year began on the First Sunday of Advent, and it ends today with the Feast of Christ the King. </a:t>
            </a:r>
          </a:p>
          <a:p>
            <a:r>
              <a:rPr lang="en-GB" sz="1600" u="none" strike="noStrike" dirty="0">
                <a:effectLst/>
                <a:latin typeface="Arial" panose="020B0604020202020204" pitchFamily="34" charset="0"/>
                <a:cs typeface="Arial" panose="020B0604020202020204" pitchFamily="34" charset="0"/>
              </a:rPr>
              <a:t>During the Liturgical year, we re-live the life of Christ and try to immerse ourselves in the kingdom he came to establish. </a:t>
            </a:r>
          </a:p>
          <a:p>
            <a:r>
              <a:rPr lang="en-GB" sz="1600" u="none" strike="noStrike" dirty="0">
                <a:effectLst/>
                <a:latin typeface="Arial" panose="020B0604020202020204" pitchFamily="34" charset="0"/>
                <a:cs typeface="Arial" panose="020B0604020202020204" pitchFamily="34" charset="0"/>
              </a:rPr>
              <a:t>We reflect on the question: </a:t>
            </a:r>
          </a:p>
          <a:p>
            <a:pPr marL="0" indent="0" algn="ctr">
              <a:buNone/>
            </a:pPr>
            <a:r>
              <a:rPr lang="en-GB" sz="2000" b="1" u="none" strike="noStrike" dirty="0">
                <a:effectLst/>
                <a:latin typeface="Arial" panose="020B0604020202020204" pitchFamily="34" charset="0"/>
                <a:cs typeface="Arial" panose="020B0604020202020204" pitchFamily="34" charset="0"/>
              </a:rPr>
              <a:t>"Is Christ more king of my life now than a year ago?"</a:t>
            </a:r>
            <a:endParaRPr lang="en-US" sz="2000" b="1" dirty="0">
              <a:latin typeface="Arial" panose="020B0604020202020204" pitchFamily="34" charset="0"/>
              <a:cs typeface="Arial" panose="020B0604020202020204" pitchFamily="34" charset="0"/>
            </a:endParaRPr>
          </a:p>
        </p:txBody>
      </p:sp>
      <p:pic>
        <p:nvPicPr>
          <p:cNvPr id="9" name="Content Placeholder 8" descr="A picture containing photo, building, person, window&#10;&#10;Description automatically generated">
            <a:extLst>
              <a:ext uri="{FF2B5EF4-FFF2-40B4-BE49-F238E27FC236}">
                <a16:creationId xmlns:a16="http://schemas.microsoft.com/office/drawing/2014/main" id="{96606189-90CE-49BE-A612-C04B4015DEFE}"/>
              </a:ext>
            </a:extLst>
          </p:cNvPr>
          <p:cNvPicPr>
            <a:picLocks noChangeAspect="1"/>
          </p:cNvPicPr>
          <p:nvPr/>
        </p:nvPicPr>
        <p:blipFill rotWithShape="1">
          <a:blip r:embed="rId2">
            <a:extLst>
              <a:ext uri="{28A0092B-C50C-407E-A947-70E740481C1C}">
                <a14:useLocalDpi xmlns:a14="http://schemas.microsoft.com/office/drawing/2010/main" val="0"/>
              </a:ext>
            </a:extLst>
          </a:blip>
          <a:srcRect l="23157" r="6158"/>
          <a:stretch/>
        </p:blipFill>
        <p:spPr>
          <a:xfrm>
            <a:off x="5010386" y="10"/>
            <a:ext cx="7181613" cy="6857990"/>
          </a:xfrm>
          <a:prstGeom prst="rect">
            <a:avLst/>
          </a:prstGeom>
          <a:effectLst>
            <a:softEdge rad="304800"/>
          </a:effectLst>
        </p:spPr>
      </p:pic>
    </p:spTree>
    <p:extLst>
      <p:ext uri="{BB962C8B-B14F-4D97-AF65-F5344CB8AC3E}">
        <p14:creationId xmlns:p14="http://schemas.microsoft.com/office/powerpoint/2010/main" val="419200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7663-1D0E-89DE-C9AA-D24323594F5C}"/>
              </a:ext>
            </a:extLst>
          </p:cNvPr>
          <p:cNvSpPr>
            <a:spLocks noGrp="1"/>
          </p:cNvSpPr>
          <p:nvPr>
            <p:ph type="title"/>
          </p:nvPr>
        </p:nvSpPr>
        <p:spPr>
          <a:xfrm>
            <a:off x="163032" y="163106"/>
            <a:ext cx="11865935" cy="1325563"/>
          </a:xfrm>
        </p:spPr>
        <p:txBody>
          <a:bodyPr>
            <a:normAutofit fontScale="90000"/>
          </a:bodyPr>
          <a:lstStyle/>
          <a:p>
            <a:r>
              <a:rPr lang="en-GB" dirty="0">
                <a:latin typeface="Arial" panose="020B0604020202020204" pitchFamily="34" charset="0"/>
                <a:cs typeface="Arial" panose="020B0604020202020204" pitchFamily="34" charset="0"/>
              </a:rPr>
              <a:t>21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November</a:t>
            </a:r>
            <a:br>
              <a:rPr lang="en-GB"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Memorial of the Presentation of the Blessed Virgin Mary</a:t>
            </a:r>
          </a:p>
        </p:txBody>
      </p:sp>
      <p:sp>
        <p:nvSpPr>
          <p:cNvPr id="3" name="Content Placeholder 2">
            <a:extLst>
              <a:ext uri="{FF2B5EF4-FFF2-40B4-BE49-F238E27FC236}">
                <a16:creationId xmlns:a16="http://schemas.microsoft.com/office/drawing/2014/main" id="{98048A66-8C07-1704-69B1-DABBA901EF65}"/>
              </a:ext>
            </a:extLst>
          </p:cNvPr>
          <p:cNvSpPr>
            <a:spLocks noGrp="1"/>
          </p:cNvSpPr>
          <p:nvPr>
            <p:ph idx="1"/>
          </p:nvPr>
        </p:nvSpPr>
        <p:spPr>
          <a:xfrm>
            <a:off x="3611135" y="1522070"/>
            <a:ext cx="7927848" cy="5172824"/>
          </a:xfrm>
        </p:spPr>
        <p:txBody>
          <a:bodyPr>
            <a:normAutofit fontScale="77500" lnSpcReduction="20000"/>
          </a:bodyPr>
          <a:lstStyle/>
          <a:p>
            <a:pPr>
              <a:lnSpc>
                <a:spcPct val="120000"/>
              </a:lnSpc>
              <a:spcBef>
                <a:spcPts val="0"/>
              </a:spcBef>
            </a:pPr>
            <a:r>
              <a:rPr lang="en-GB" dirty="0">
                <a:latin typeface="Arial" panose="020B0604020202020204" pitchFamily="34" charset="0"/>
                <a:cs typeface="Arial" panose="020B0604020202020204" pitchFamily="34" charset="0"/>
              </a:rPr>
              <a:t>This Ancient feast is held in high esteem by Eastern Christianity. It celebrated Our Lady’s dedication to God, which prepared her for her acceptance of God’s will that she became the Mother of His Son.</a:t>
            </a:r>
          </a:p>
          <a:p>
            <a:pPr algn="l">
              <a:lnSpc>
                <a:spcPct val="120000"/>
              </a:lnSpc>
              <a:spcBef>
                <a:spcPts val="0"/>
              </a:spcBef>
            </a:pPr>
            <a:r>
              <a:rPr lang="en-GB" b="0" i="0" dirty="0">
                <a:effectLst/>
                <a:latin typeface="Arial" panose="020B0604020202020204" pitchFamily="34" charset="0"/>
                <a:cs typeface="Arial" panose="020B0604020202020204" pitchFamily="34" charset="0"/>
              </a:rPr>
              <a:t>The celebration of this feast dates back to the 6th century in the East with the dedication of the Basilica of Saint Mary the New built by the Emperor Justinian I near the ruins of the temple in Jerusalem. </a:t>
            </a:r>
          </a:p>
          <a:p>
            <a:pPr algn="l">
              <a:lnSpc>
                <a:spcPct val="120000"/>
              </a:lnSpc>
              <a:spcBef>
                <a:spcPts val="0"/>
              </a:spcBef>
            </a:pPr>
            <a:r>
              <a:rPr lang="en-GB" b="0" i="0" dirty="0">
                <a:effectLst/>
                <a:latin typeface="Arial" panose="020B0604020202020204" pitchFamily="34" charset="0"/>
                <a:cs typeface="Arial" panose="020B0604020202020204" pitchFamily="34" charset="0"/>
              </a:rPr>
              <a:t>There is evidence that various monasteries in Italy celebrated the feast in the 9th century. It was not until the 15th century that it was included in the Roman Missal.</a:t>
            </a:r>
          </a:p>
          <a:p>
            <a:pPr>
              <a:lnSpc>
                <a:spcPct val="120000"/>
              </a:lnSpc>
              <a:spcBef>
                <a:spcPts val="0"/>
              </a:spcBef>
            </a:pPr>
            <a:r>
              <a:rPr lang="en-GB" b="0" i="0" dirty="0">
                <a:effectLst/>
                <a:latin typeface="Arial" panose="020B0604020202020204" pitchFamily="34" charset="0"/>
                <a:cs typeface="Arial" panose="020B0604020202020204" pitchFamily="34" charset="0"/>
              </a:rPr>
              <a:t>Every Christian is called to look at Mary so as to learn from her, to entrust themselves to her intercession and to guard the “purity of the faith” against any idols that surround us</a:t>
            </a:r>
            <a:r>
              <a:rPr lang="en-GB"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2529885C-7611-3C90-7C6F-36175434855F}"/>
              </a:ext>
            </a:extLst>
          </p:cNvPr>
          <p:cNvPicPr>
            <a:picLocks noChangeAspect="1"/>
          </p:cNvPicPr>
          <p:nvPr/>
        </p:nvPicPr>
        <p:blipFill rotWithShape="1">
          <a:blip r:embed="rId2"/>
          <a:srcRect l="29400" t="15467" r="45800" b="4711"/>
          <a:stretch/>
        </p:blipFill>
        <p:spPr>
          <a:xfrm>
            <a:off x="0" y="1264189"/>
            <a:ext cx="3121152" cy="5650795"/>
          </a:xfrm>
          <a:prstGeom prst="rect">
            <a:avLst/>
          </a:prstGeom>
        </p:spPr>
      </p:pic>
    </p:spTree>
    <p:extLst>
      <p:ext uri="{BB962C8B-B14F-4D97-AF65-F5344CB8AC3E}">
        <p14:creationId xmlns:p14="http://schemas.microsoft.com/office/powerpoint/2010/main" val="136877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sitting, woman, looking&#10;&#10;Description automatically generated">
            <a:extLst>
              <a:ext uri="{FF2B5EF4-FFF2-40B4-BE49-F238E27FC236}">
                <a16:creationId xmlns:a16="http://schemas.microsoft.com/office/drawing/2014/main" id="{951EBFC8-1EEA-4F8C-B41D-9BB56410FB4B}"/>
              </a:ext>
            </a:extLst>
          </p:cNvPr>
          <p:cNvPicPr>
            <a:picLocks noChangeAspect="1"/>
          </p:cNvPicPr>
          <p:nvPr/>
        </p:nvPicPr>
        <p:blipFill rotWithShape="1">
          <a:blip r:embed="rId2">
            <a:extLst>
              <a:ext uri="{28A0092B-C50C-407E-A947-70E740481C1C}">
                <a14:useLocalDpi xmlns:a14="http://schemas.microsoft.com/office/drawing/2010/main" val="0"/>
              </a:ext>
            </a:extLst>
          </a:blip>
          <a:srcRect t="18661" r="-2" b="-2"/>
          <a:stretch/>
        </p:blipFill>
        <p:spPr>
          <a:xfrm>
            <a:off x="2235200" y="1"/>
            <a:ext cx="4841928" cy="6940634"/>
          </a:xfrm>
          <a:custGeom>
            <a:avLst/>
            <a:gdLst>
              <a:gd name="connsiteX0" fmla="*/ 121782 w 5110407"/>
              <a:gd name="connsiteY0" fmla="*/ 0 h 6856413"/>
              <a:gd name="connsiteX1" fmla="*/ 4731440 w 5110407"/>
              <a:gd name="connsiteY1" fmla="*/ 0 h 6856413"/>
              <a:gd name="connsiteX2" fmla="*/ 4775629 w 5110407"/>
              <a:gd name="connsiteY2" fmla="*/ 179775 h 6856413"/>
              <a:gd name="connsiteX3" fmla="*/ 5084710 w 5110407"/>
              <a:gd name="connsiteY3" fmla="*/ 4108260 h 6856413"/>
              <a:gd name="connsiteX4" fmla="*/ 4768709 w 5110407"/>
              <a:gd name="connsiteY4" fmla="*/ 6381464 h 6856413"/>
              <a:gd name="connsiteX5" fmla="*/ 4653290 w 5110407"/>
              <a:gd name="connsiteY5" fmla="*/ 6856413 h 6856413"/>
              <a:gd name="connsiteX6" fmla="*/ 0 w 5110407"/>
              <a:gd name="connsiteY6" fmla="*/ 6856413 h 6856413"/>
              <a:gd name="connsiteX7" fmla="*/ 21062 w 5110407"/>
              <a:gd name="connsiteY7" fmla="*/ 6803488 h 6856413"/>
              <a:gd name="connsiteX8" fmla="*/ 636462 w 5110407"/>
              <a:gd name="connsiteY8" fmla="*/ 3844830 h 6856413"/>
              <a:gd name="connsiteX9" fmla="*/ 203879 w 5110407"/>
              <a:gd name="connsiteY9" fmla="*/ 236924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70FD32BF-089E-4D41-BDB7-2003A8046EC5}"/>
              </a:ext>
            </a:extLst>
          </p:cNvPr>
          <p:cNvSpPr>
            <a:spLocks noGrp="1"/>
          </p:cNvSpPr>
          <p:nvPr>
            <p:ph type="title"/>
          </p:nvPr>
        </p:nvSpPr>
        <p:spPr>
          <a:xfrm>
            <a:off x="0" y="485774"/>
            <a:ext cx="4058654" cy="5719762"/>
          </a:xfrm>
        </p:spPr>
        <p:txBody>
          <a:bodyPr>
            <a:normAutofit/>
          </a:bodyPr>
          <a:lstStyle/>
          <a:p>
            <a:r>
              <a:rPr lang="en-GB" sz="3600" dirty="0"/>
              <a:t>22</a:t>
            </a:r>
            <a:r>
              <a:rPr lang="en-GB" sz="3600" baseline="30000" dirty="0"/>
              <a:t>nd</a:t>
            </a:r>
            <a:r>
              <a:rPr lang="en-GB" sz="3600" dirty="0"/>
              <a:t> </a:t>
            </a:r>
            <a:r>
              <a:rPr lang="en-GB" sz="3200" dirty="0"/>
              <a:t>November</a:t>
            </a:r>
            <a:br>
              <a:rPr lang="en-GB" sz="3200" dirty="0"/>
            </a:br>
            <a:r>
              <a:rPr lang="en-GB" sz="3200" dirty="0"/>
              <a:t>St. Cecilia</a:t>
            </a:r>
            <a:br>
              <a:rPr lang="en-GB" sz="3200" dirty="0"/>
            </a:br>
            <a:endParaRPr lang="en-GB" sz="3200" dirty="0"/>
          </a:p>
        </p:txBody>
      </p:sp>
      <p:sp>
        <p:nvSpPr>
          <p:cNvPr id="3" name="Content Placeholder 2">
            <a:extLst>
              <a:ext uri="{FF2B5EF4-FFF2-40B4-BE49-F238E27FC236}">
                <a16:creationId xmlns:a16="http://schemas.microsoft.com/office/drawing/2014/main" id="{7F520CD4-7BE6-4962-8D30-ED10D2A75CC6}"/>
              </a:ext>
            </a:extLst>
          </p:cNvPr>
          <p:cNvSpPr>
            <a:spLocks noGrp="1"/>
          </p:cNvSpPr>
          <p:nvPr>
            <p:ph idx="1"/>
          </p:nvPr>
        </p:nvSpPr>
        <p:spPr>
          <a:xfrm>
            <a:off x="7365173" y="485774"/>
            <a:ext cx="4344227" cy="5719763"/>
          </a:xfrm>
        </p:spPr>
        <p:txBody>
          <a:bodyPr anchor="ctr">
            <a:normAutofit fontScale="92500" lnSpcReduction="10000"/>
          </a:bodyPr>
          <a:lstStyle/>
          <a:p>
            <a:r>
              <a:rPr lang="en-GB" dirty="0">
                <a:latin typeface="Arial" panose="020B0604020202020204" pitchFamily="34" charset="0"/>
                <a:cs typeface="Arial" panose="020B0604020202020204" pitchFamily="34" charset="0"/>
              </a:rPr>
              <a:t>Saint Cecilia is the patron saint of </a:t>
            </a:r>
            <a:r>
              <a:rPr lang="en-GB" b="1" dirty="0">
                <a:latin typeface="Arial" panose="020B0604020202020204" pitchFamily="34" charset="0"/>
                <a:cs typeface="Arial" panose="020B0604020202020204" pitchFamily="34" charset="0"/>
              </a:rPr>
              <a:t>musicians and Church music</a:t>
            </a:r>
            <a:r>
              <a:rPr lang="en-GB" dirty="0">
                <a:latin typeface="Arial" panose="020B0604020202020204" pitchFamily="34" charset="0"/>
                <a:cs typeface="Arial" panose="020B0604020202020204" pitchFamily="34" charset="0"/>
              </a:rPr>
              <a:t> because when she was dying she sang to God. </a:t>
            </a:r>
          </a:p>
          <a:p>
            <a:r>
              <a:rPr lang="en-GB" dirty="0">
                <a:latin typeface="Arial" panose="020B0604020202020204" pitchFamily="34" charset="0"/>
                <a:cs typeface="Arial" panose="020B0604020202020204" pitchFamily="34" charset="0"/>
              </a:rPr>
              <a:t>St. Cecilia was an only child.</a:t>
            </a:r>
          </a:p>
          <a:p>
            <a:r>
              <a:rPr lang="en-GB" dirty="0">
                <a:latin typeface="Arial" panose="020B0604020202020204" pitchFamily="34" charset="0"/>
                <a:cs typeface="Arial" panose="020B0604020202020204" pitchFamily="34" charset="0"/>
              </a:rPr>
              <a:t>At an early age, Cecilia dedicated her life to god with a vow of Chasity. Cecilia was deeply in love with god since she was a child.</a:t>
            </a:r>
          </a:p>
          <a:p>
            <a:endParaRPr lang="en-GB" sz="3200" dirty="0"/>
          </a:p>
          <a:p>
            <a:pPr marL="0" indent="0">
              <a:buNone/>
            </a:pPr>
            <a:r>
              <a:rPr lang="en-GB" sz="3200" b="1" dirty="0"/>
              <a:t>St. Cecilia – Pray for Us</a:t>
            </a:r>
          </a:p>
          <a:p>
            <a:pPr marL="0" indent="0">
              <a:buNone/>
            </a:pPr>
            <a:endParaRPr lang="en-GB" sz="1800" dirty="0"/>
          </a:p>
        </p:txBody>
      </p:sp>
    </p:spTree>
    <p:extLst>
      <p:ext uri="{BB962C8B-B14F-4D97-AF65-F5344CB8AC3E}">
        <p14:creationId xmlns:p14="http://schemas.microsoft.com/office/powerpoint/2010/main" val="29357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hat&#10;&#10;Description automatically generated">
            <a:extLst>
              <a:ext uri="{FF2B5EF4-FFF2-40B4-BE49-F238E27FC236}">
                <a16:creationId xmlns:a16="http://schemas.microsoft.com/office/drawing/2014/main" id="{737B9281-3A02-4FA5-9BF7-A61B57515887}"/>
              </a:ext>
            </a:extLst>
          </p:cNvPr>
          <p:cNvPicPr>
            <a:picLocks noChangeAspect="1"/>
          </p:cNvPicPr>
          <p:nvPr/>
        </p:nvPicPr>
        <p:blipFill rotWithShape="1">
          <a:blip r:embed="rId2">
            <a:extLst>
              <a:ext uri="{28A0092B-C50C-407E-A947-70E740481C1C}">
                <a14:useLocalDpi xmlns:a14="http://schemas.microsoft.com/office/drawing/2010/main" val="0"/>
              </a:ext>
            </a:extLst>
          </a:blip>
          <a:srcRect t="10902" b="51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354843D-6A15-4594-B9D0-731F6540FDFC}"/>
              </a:ext>
            </a:extLst>
          </p:cNvPr>
          <p:cNvSpPr>
            <a:spLocks noGrp="1"/>
          </p:cNvSpPr>
          <p:nvPr>
            <p:ph type="title"/>
          </p:nvPr>
        </p:nvSpPr>
        <p:spPr>
          <a:xfrm>
            <a:off x="350874" y="2034603"/>
            <a:ext cx="5118537" cy="1342754"/>
          </a:xfrm>
        </p:spPr>
        <p:txBody>
          <a:bodyPr>
            <a:noAutofit/>
          </a:bodyPr>
          <a:lstStyle/>
          <a:p>
            <a:pPr algn="ctr"/>
            <a:r>
              <a:rPr lang="en-GB" sz="2800" b="1" dirty="0">
                <a:latin typeface="Arial" panose="020B0604020202020204" pitchFamily="34" charset="0"/>
                <a:cs typeface="Arial" panose="020B0604020202020204" pitchFamily="34" charset="0"/>
              </a:rPr>
              <a:t>The Pope’s Prayer Intention for November</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22DA78-4CCC-4595-8001-963D6C6A68C3}"/>
              </a:ext>
            </a:extLst>
          </p:cNvPr>
          <p:cNvSpPr>
            <a:spLocks noGrp="1"/>
          </p:cNvSpPr>
          <p:nvPr>
            <p:ph idx="1"/>
          </p:nvPr>
        </p:nvSpPr>
        <p:spPr>
          <a:xfrm>
            <a:off x="329181" y="3377357"/>
            <a:ext cx="5358809" cy="2619839"/>
          </a:xfrm>
        </p:spPr>
        <p:txBody>
          <a:bodyPr anchor="ctr">
            <a:noAutofit/>
          </a:bodyPr>
          <a:lstStyle/>
          <a:p>
            <a:pPr marL="0" indent="0">
              <a:lnSpc>
                <a:spcPct val="100000"/>
              </a:lnSpc>
              <a:spcBef>
                <a:spcPts val="0"/>
              </a:spcBef>
              <a:buNone/>
            </a:pPr>
            <a:r>
              <a:rPr lang="en-GB" sz="2000" b="1" i="0" dirty="0">
                <a:effectLst/>
                <a:latin typeface="Arial" panose="020B0604020202020204" pitchFamily="34" charset="0"/>
                <a:cs typeface="Arial" panose="020B0604020202020204" pitchFamily="34" charset="0"/>
              </a:rPr>
              <a:t>Children Who Suffer</a:t>
            </a:r>
          </a:p>
          <a:p>
            <a:pPr marL="0" indent="0">
              <a:lnSpc>
                <a:spcPct val="100000"/>
              </a:lnSpc>
              <a:spcBef>
                <a:spcPts val="0"/>
              </a:spcBef>
              <a:buNone/>
            </a:pPr>
            <a:endParaRPr lang="en-GB" sz="2000" b="1" dirty="0">
              <a:latin typeface="Arial" panose="020B0604020202020204" pitchFamily="34" charset="0"/>
              <a:cs typeface="Arial" panose="020B0604020202020204" pitchFamily="34" charset="0"/>
            </a:endParaRPr>
          </a:p>
          <a:p>
            <a:pPr marL="0" indent="0">
              <a:lnSpc>
                <a:spcPct val="100000"/>
              </a:lnSpc>
              <a:spcBef>
                <a:spcPts val="0"/>
              </a:spcBef>
              <a:buNone/>
            </a:pPr>
            <a:br>
              <a:rPr lang="en-GB" sz="2000" dirty="0">
                <a:latin typeface="Arial" panose="020B0604020202020204" pitchFamily="34" charset="0"/>
                <a:cs typeface="Arial" panose="020B0604020202020204" pitchFamily="34" charset="0"/>
              </a:rPr>
            </a:br>
            <a:r>
              <a:rPr lang="en-GB" sz="2000" b="0" i="0" dirty="0">
                <a:effectLst/>
                <a:latin typeface="Arial" panose="020B0604020202020204" pitchFamily="34" charset="0"/>
                <a:cs typeface="Arial" panose="020B0604020202020204" pitchFamily="34" charset="0"/>
              </a:rPr>
              <a:t>We pray for children who are suffering, especially those who are homeless, orphans, and victims of war; may they be guaranteed access to education and the opportunity to experience family affection.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73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pe of the Month: St. Clement of Rome | Classically Christian">
            <a:extLst>
              <a:ext uri="{FF2B5EF4-FFF2-40B4-BE49-F238E27FC236}">
                <a16:creationId xmlns:a16="http://schemas.microsoft.com/office/drawing/2014/main" id="{940058D8-505C-48AC-8726-588A94CB8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7" y="2315982"/>
            <a:ext cx="1747945" cy="25924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04222E-AA65-488B-91E6-2B60C65B5D8C}"/>
              </a:ext>
            </a:extLst>
          </p:cNvPr>
          <p:cNvSpPr>
            <a:spLocks noGrp="1"/>
          </p:cNvSpPr>
          <p:nvPr>
            <p:ph type="title"/>
          </p:nvPr>
        </p:nvSpPr>
        <p:spPr>
          <a:xfrm>
            <a:off x="306572" y="237535"/>
            <a:ext cx="3553047" cy="315912"/>
          </a:xfrm>
        </p:spPr>
        <p:txBody>
          <a:bodyPr>
            <a:normAutofit fontScale="90000"/>
          </a:bodyPr>
          <a:lstStyle/>
          <a:p>
            <a:r>
              <a:rPr lang="en-GB" sz="4400" dirty="0">
                <a:effectLst/>
                <a:latin typeface="Arial" panose="020B0604020202020204" pitchFamily="34" charset="0"/>
                <a:ea typeface="Calibri" panose="020F0502020204030204" pitchFamily="34" charset="0"/>
                <a:cs typeface="Arial" panose="020B0604020202020204" pitchFamily="34" charset="0"/>
              </a:rPr>
              <a:t>23</a:t>
            </a:r>
            <a:r>
              <a:rPr lang="en-GB" sz="4400" baseline="30000" dirty="0">
                <a:effectLst/>
                <a:latin typeface="Arial" panose="020B0604020202020204" pitchFamily="34" charset="0"/>
                <a:ea typeface="Calibri" panose="020F0502020204030204" pitchFamily="34" charset="0"/>
                <a:cs typeface="Arial" panose="020B0604020202020204" pitchFamily="34" charset="0"/>
              </a:rPr>
              <a:t>rd</a:t>
            </a:r>
            <a:r>
              <a:rPr lang="en-GB" sz="4400" dirty="0">
                <a:effectLst/>
                <a:latin typeface="Arial" panose="020B0604020202020204" pitchFamily="34" charset="0"/>
                <a:ea typeface="Calibri" panose="020F0502020204030204" pitchFamily="34" charset="0"/>
                <a:cs typeface="Arial" panose="020B0604020202020204" pitchFamily="34" charset="0"/>
              </a:rPr>
              <a:t> November</a:t>
            </a:r>
            <a:endParaRPr lang="en-GB" dirty="0"/>
          </a:p>
        </p:txBody>
      </p:sp>
      <p:sp>
        <p:nvSpPr>
          <p:cNvPr id="3" name="Content Placeholder 2">
            <a:extLst>
              <a:ext uri="{FF2B5EF4-FFF2-40B4-BE49-F238E27FC236}">
                <a16:creationId xmlns:a16="http://schemas.microsoft.com/office/drawing/2014/main" id="{BE426141-E6C9-4B02-915A-865653FD52BA}"/>
              </a:ext>
            </a:extLst>
          </p:cNvPr>
          <p:cNvSpPr>
            <a:spLocks noGrp="1"/>
          </p:cNvSpPr>
          <p:nvPr>
            <p:ph idx="1"/>
          </p:nvPr>
        </p:nvSpPr>
        <p:spPr>
          <a:xfrm>
            <a:off x="1769246" y="1310974"/>
            <a:ext cx="3401861" cy="4351338"/>
          </a:xfrm>
        </p:spPr>
        <p:txBody>
          <a:bodyPr>
            <a:noAutofit/>
          </a:bodyPr>
          <a:lstStyle/>
          <a:p>
            <a:pPr>
              <a:lnSpc>
                <a:spcPct val="110000"/>
              </a:lnSpc>
              <a:spcBef>
                <a:spcPts val="0"/>
              </a:spcBef>
            </a:pPr>
            <a:r>
              <a:rPr lang="en-GB" sz="1600" b="0" i="0" u="none" strike="noStrike" dirty="0">
                <a:solidFill>
                  <a:srgbClr val="333333"/>
                </a:solidFill>
                <a:effectLst/>
                <a:latin typeface="Arial" panose="020B0604020202020204" pitchFamily="34" charset="0"/>
                <a:cs typeface="Arial" panose="020B0604020202020204" pitchFamily="34" charset="0"/>
              </a:rPr>
              <a:t>Little is known of this apostolic </a:t>
            </a:r>
            <a:r>
              <a:rPr lang="en-GB" sz="1600" b="0" i="0" u="none" strike="noStrike" dirty="0">
                <a:effectLst/>
                <a:latin typeface="Arial" panose="020B0604020202020204" pitchFamily="34" charset="0"/>
                <a:cs typeface="Arial" panose="020B0604020202020204" pitchFamily="34" charset="0"/>
              </a:rPr>
              <a:t>father beyond a few facts. He was a disciple of St. Peter, and perhaps of S. Paul. </a:t>
            </a:r>
          </a:p>
          <a:p>
            <a:pPr>
              <a:lnSpc>
                <a:spcPct val="110000"/>
              </a:lnSpc>
              <a:spcBef>
                <a:spcPts val="0"/>
              </a:spcBef>
            </a:pPr>
            <a:endParaRPr lang="en-GB" sz="1600" b="0" i="0" u="none" strike="noStrike" dirty="0">
              <a:effectLst/>
              <a:latin typeface="Arial" panose="020B0604020202020204" pitchFamily="34" charset="0"/>
              <a:cs typeface="Arial" panose="020B0604020202020204" pitchFamily="34" charset="0"/>
            </a:endParaRPr>
          </a:p>
          <a:p>
            <a:pPr>
              <a:lnSpc>
                <a:spcPct val="110000"/>
              </a:lnSpc>
              <a:spcBef>
                <a:spcPts val="0"/>
              </a:spcBef>
            </a:pPr>
            <a:r>
              <a:rPr lang="en-GB" sz="1600" b="0" i="0" u="none" strike="noStrike" dirty="0">
                <a:effectLst/>
                <a:latin typeface="Arial" panose="020B0604020202020204" pitchFamily="34" charset="0"/>
                <a:cs typeface="Arial" panose="020B0604020202020204" pitchFamily="34" charset="0"/>
              </a:rPr>
              <a:t>It is thought that St. Paul praises as a faithful fellow- worker, whose name is written in the Book of Life [Philippians 4:3].</a:t>
            </a:r>
          </a:p>
          <a:p>
            <a:pPr>
              <a:lnSpc>
                <a:spcPct val="110000"/>
              </a:lnSpc>
              <a:spcBef>
                <a:spcPts val="0"/>
              </a:spcBef>
            </a:pPr>
            <a:endParaRPr lang="en-GB" sz="1600" b="0" i="0" u="none" strike="noStrike" dirty="0">
              <a:effectLst/>
              <a:latin typeface="Arial" panose="020B0604020202020204" pitchFamily="34" charset="0"/>
              <a:cs typeface="Arial" panose="020B0604020202020204" pitchFamily="34" charset="0"/>
            </a:endParaRPr>
          </a:p>
          <a:p>
            <a:pPr>
              <a:lnSpc>
                <a:spcPct val="110000"/>
              </a:lnSpc>
              <a:spcBef>
                <a:spcPts val="0"/>
              </a:spcBef>
            </a:pPr>
            <a:r>
              <a:rPr lang="en-GB" sz="1600" dirty="0">
                <a:latin typeface="Arial" panose="020B0604020202020204" pitchFamily="34" charset="0"/>
                <a:cs typeface="Arial" panose="020B0604020202020204" pitchFamily="34" charset="0"/>
              </a:rPr>
              <a:t>He</a:t>
            </a:r>
            <a:r>
              <a:rPr lang="en-GB" sz="1600" b="0" i="0" u="none" strike="noStrike" dirty="0">
                <a:effectLst/>
                <a:latin typeface="Arial" panose="020B0604020202020204" pitchFamily="34" charset="0"/>
                <a:cs typeface="Arial" panose="020B0604020202020204" pitchFamily="34" charset="0"/>
              </a:rPr>
              <a:t> was afterwards bishop of Rome. </a:t>
            </a:r>
          </a:p>
          <a:p>
            <a:pPr>
              <a:lnSpc>
                <a:spcPct val="110000"/>
              </a:lnSpc>
              <a:spcBef>
                <a:spcPts val="0"/>
              </a:spcBef>
            </a:pPr>
            <a:endParaRPr lang="en-GB" sz="1600" b="0" i="0" u="none" strike="noStrike" dirty="0">
              <a:effectLst/>
              <a:latin typeface="Arial" panose="020B0604020202020204" pitchFamily="34" charset="0"/>
              <a:cs typeface="Arial" panose="020B0604020202020204" pitchFamily="34" charset="0"/>
            </a:endParaRPr>
          </a:p>
          <a:p>
            <a:pPr>
              <a:lnSpc>
                <a:spcPct val="110000"/>
              </a:lnSpc>
              <a:spcBef>
                <a:spcPts val="0"/>
              </a:spcBef>
            </a:pPr>
            <a:r>
              <a:rPr lang="en-GB" sz="1600" b="0" i="0" dirty="0">
                <a:effectLst/>
                <a:latin typeface="Arial" panose="020B0604020202020204" pitchFamily="34" charset="0"/>
                <a:cs typeface="Arial" panose="020B0604020202020204" pitchFamily="34" charset="0"/>
              </a:rPr>
              <a:t>He is the </a:t>
            </a:r>
            <a:r>
              <a:rPr lang="en-GB" sz="1600" b="0" i="0" strike="noStrike" dirty="0">
                <a:effectLst/>
                <a:latin typeface="Arial" panose="020B0604020202020204" pitchFamily="34" charset="0"/>
                <a:cs typeface="Arial" panose="020B0604020202020204" pitchFamily="34" charset="0"/>
              </a:rPr>
              <a:t>patron saint</a:t>
            </a:r>
            <a:r>
              <a:rPr lang="en-GB" sz="1600" b="0" i="0" dirty="0">
                <a:effectLst/>
                <a:latin typeface="Arial" panose="020B0604020202020204" pitchFamily="34" charset="0"/>
                <a:cs typeface="Arial" panose="020B0604020202020204" pitchFamily="34" charset="0"/>
              </a:rPr>
              <a:t> of metalworkers and </a:t>
            </a:r>
            <a:r>
              <a:rPr lang="en-GB" sz="1600" b="0" i="0" strike="noStrike" dirty="0">
                <a:effectLst/>
                <a:latin typeface="Arial" panose="020B0604020202020204" pitchFamily="34" charset="0"/>
                <a:cs typeface="Arial" panose="020B0604020202020204" pitchFamily="34" charset="0"/>
              </a:rPr>
              <a:t>blacksmiths</a:t>
            </a:r>
            <a:r>
              <a:rPr lang="en-GB" sz="1600" b="0" i="0" dirty="0">
                <a:effectLst/>
                <a:latin typeface="Arial" panose="020B0604020202020204" pitchFamily="34" charset="0"/>
                <a:cs typeface="Arial" panose="020B0604020202020204" pitchFamily="34" charset="0"/>
              </a:rPr>
              <a:t>, and so these workers  traditionally enjoyed a holiday on his feast day.</a:t>
            </a:r>
            <a:endParaRPr lang="en-GB" sz="16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D0C34FE-DF64-42C9-A9A9-6D7083742914}"/>
              </a:ext>
            </a:extLst>
          </p:cNvPr>
          <p:cNvSpPr txBox="1">
            <a:spLocks/>
          </p:cNvSpPr>
          <p:nvPr/>
        </p:nvSpPr>
        <p:spPr>
          <a:xfrm>
            <a:off x="7557420" y="1246261"/>
            <a:ext cx="4522383" cy="5285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400" b="0" i="0" u="none" strike="noStrike" dirty="0">
                <a:solidFill>
                  <a:srgbClr val="333333"/>
                </a:solidFill>
                <a:effectLst/>
                <a:latin typeface="Arial" panose="020B0604020202020204" pitchFamily="34" charset="0"/>
                <a:cs typeface="Arial" panose="020B0604020202020204" pitchFamily="34" charset="0"/>
              </a:rPr>
              <a:t>Born: 559- Died: 615</a:t>
            </a:r>
          </a:p>
          <a:p>
            <a:pPr>
              <a:lnSpc>
                <a:spcPct val="120000"/>
              </a:lnSpc>
              <a:spcBef>
                <a:spcPts val="0"/>
              </a:spcBef>
            </a:pPr>
            <a:r>
              <a:rPr lang="en-GB" sz="1400" b="0" i="0" u="none" strike="noStrike" dirty="0" err="1">
                <a:solidFill>
                  <a:srgbClr val="333333"/>
                </a:solidFill>
                <a:effectLst/>
                <a:latin typeface="Arial" panose="020B0604020202020204" pitchFamily="34" charset="0"/>
                <a:cs typeface="Arial" panose="020B0604020202020204" pitchFamily="34" charset="0"/>
              </a:rPr>
              <a:t>Columban</a:t>
            </a:r>
            <a:r>
              <a:rPr lang="en-GB" sz="1400" b="0" i="0" u="none" strike="noStrike" dirty="0">
                <a:solidFill>
                  <a:srgbClr val="333333"/>
                </a:solidFill>
                <a:effectLst/>
                <a:latin typeface="Arial" panose="020B0604020202020204" pitchFamily="34" charset="0"/>
                <a:cs typeface="Arial" panose="020B0604020202020204" pitchFamily="34" charset="0"/>
              </a:rPr>
              <a:t> was a native Ireland. </a:t>
            </a:r>
          </a:p>
          <a:p>
            <a:pPr>
              <a:lnSpc>
                <a:spcPct val="120000"/>
              </a:lnSpc>
              <a:spcBef>
                <a:spcPts val="0"/>
              </a:spcBef>
            </a:pPr>
            <a:endParaRPr lang="en-GB" sz="8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sz="1400" b="0" i="0" u="none" strike="noStrike" dirty="0" err="1">
                <a:effectLst/>
                <a:latin typeface="Arial" panose="020B0604020202020204" pitchFamily="34" charset="0"/>
                <a:cs typeface="Arial" panose="020B0604020202020204" pitchFamily="34" charset="0"/>
              </a:rPr>
              <a:t>Columban</a:t>
            </a:r>
            <a:r>
              <a:rPr lang="en-GB" sz="1400" dirty="0">
                <a:latin typeface="Arial" panose="020B0604020202020204" pitchFamily="34" charset="0"/>
                <a:cs typeface="Arial" panose="020B0604020202020204" pitchFamily="34" charset="0"/>
              </a:rPr>
              <a:t> aged</a:t>
            </a:r>
            <a:r>
              <a:rPr lang="en-GB" sz="1400" b="0" i="0" u="none" strike="noStrike" dirty="0">
                <a:effectLst/>
                <a:latin typeface="Arial" panose="020B0604020202020204" pitchFamily="34" charset="0"/>
                <a:cs typeface="Arial" panose="020B0604020202020204" pitchFamily="34" charset="0"/>
              </a:rPr>
              <a:t> thirty, left Ireland with twelve other monks, crossed Great Britain, and </a:t>
            </a:r>
            <a:r>
              <a:rPr lang="en-GB" sz="1400" b="0" i="0" u="none" strike="noStrike" dirty="0">
                <a:solidFill>
                  <a:srgbClr val="333333"/>
                </a:solidFill>
                <a:effectLst/>
                <a:latin typeface="Arial" panose="020B0604020202020204" pitchFamily="34" charset="0"/>
                <a:cs typeface="Arial" panose="020B0604020202020204" pitchFamily="34" charset="0"/>
              </a:rPr>
              <a:t>reached Gaul (France).</a:t>
            </a:r>
          </a:p>
          <a:p>
            <a:pPr>
              <a:lnSpc>
                <a:spcPct val="120000"/>
              </a:lnSpc>
              <a:spcBef>
                <a:spcPts val="0"/>
              </a:spcBef>
            </a:pPr>
            <a:endParaRPr lang="en-GB" sz="800" b="0" i="0" u="none" strike="noStrike" dirty="0">
              <a:solidFill>
                <a:srgbClr val="333333"/>
              </a:solidFill>
              <a:effectLst/>
              <a:latin typeface="Arial" panose="020B0604020202020204" pitchFamily="34" charset="0"/>
              <a:cs typeface="Arial" panose="020B0604020202020204" pitchFamily="34" charset="0"/>
            </a:endParaRPr>
          </a:p>
          <a:p>
            <a:pPr>
              <a:lnSpc>
                <a:spcPct val="120000"/>
              </a:lnSpc>
              <a:spcBef>
                <a:spcPts val="0"/>
              </a:spcBef>
            </a:pPr>
            <a:r>
              <a:rPr lang="en-GB" sz="1400" dirty="0">
                <a:solidFill>
                  <a:srgbClr val="333333"/>
                </a:solidFill>
                <a:latin typeface="Arial" panose="020B0604020202020204" pitchFamily="34" charset="0"/>
                <a:cs typeface="Arial" panose="020B0604020202020204" pitchFamily="34" charset="0"/>
              </a:rPr>
              <a:t>He set up a new monastery.</a:t>
            </a:r>
            <a:endParaRPr lang="en-GB" sz="1400" b="0" i="0" u="none" strike="noStrike" dirty="0">
              <a:solidFill>
                <a:srgbClr val="333333"/>
              </a:solidFill>
              <a:effectLst/>
              <a:latin typeface="Arial" panose="020B0604020202020204" pitchFamily="34" charset="0"/>
              <a:cs typeface="Arial" panose="020B0604020202020204" pitchFamily="34" charset="0"/>
            </a:endParaRPr>
          </a:p>
          <a:p>
            <a:pPr>
              <a:lnSpc>
                <a:spcPct val="120000"/>
              </a:lnSpc>
              <a:spcBef>
                <a:spcPts val="0"/>
              </a:spcBef>
            </a:pPr>
            <a:endParaRPr lang="en-GB" sz="800" b="0" i="0" u="none" strike="noStrike" dirty="0">
              <a:solidFill>
                <a:srgbClr val="333333"/>
              </a:solidFill>
              <a:effectLst/>
              <a:latin typeface="Arial" panose="020B0604020202020204" pitchFamily="34" charset="0"/>
              <a:cs typeface="Arial" panose="020B0604020202020204" pitchFamily="34" charset="0"/>
            </a:endParaRPr>
          </a:p>
          <a:p>
            <a:pPr>
              <a:lnSpc>
                <a:spcPct val="120000"/>
              </a:lnSpc>
              <a:spcBef>
                <a:spcPts val="0"/>
              </a:spcBef>
            </a:pPr>
            <a:r>
              <a:rPr lang="en-GB" sz="1400" dirty="0">
                <a:solidFill>
                  <a:srgbClr val="333333"/>
                </a:solidFill>
                <a:latin typeface="Arial" panose="020B0604020202020204" pitchFamily="34" charset="0"/>
                <a:cs typeface="Arial" panose="020B0604020202020204" pitchFamily="34" charset="0"/>
              </a:rPr>
              <a:t>H</a:t>
            </a:r>
            <a:r>
              <a:rPr lang="en-GB" sz="1400" b="0" i="0" u="none" strike="noStrike" dirty="0">
                <a:solidFill>
                  <a:srgbClr val="333333"/>
                </a:solidFill>
                <a:effectLst/>
                <a:latin typeface="Arial" panose="020B0604020202020204" pitchFamily="34" charset="0"/>
                <a:cs typeface="Arial" panose="020B0604020202020204" pitchFamily="34" charset="0"/>
              </a:rPr>
              <a:t>e passed the remainder of his days in prayer, visiting his monastery only on Sundays and festivals.</a:t>
            </a:r>
          </a:p>
          <a:p>
            <a:pPr>
              <a:lnSpc>
                <a:spcPct val="120000"/>
              </a:lnSpc>
              <a:spcBef>
                <a:spcPts val="0"/>
              </a:spcBef>
            </a:pPr>
            <a:endParaRPr lang="en-GB" sz="1400" dirty="0">
              <a:solidFill>
                <a:srgbClr val="333333"/>
              </a:solidFill>
              <a:latin typeface="Arial" panose="020B0604020202020204" pitchFamily="34" charset="0"/>
              <a:cs typeface="Arial" panose="020B0604020202020204" pitchFamily="34" charset="0"/>
            </a:endParaRPr>
          </a:p>
          <a:p>
            <a:pPr>
              <a:lnSpc>
                <a:spcPct val="120000"/>
              </a:lnSpc>
              <a:spcBef>
                <a:spcPts val="0"/>
              </a:spcBef>
            </a:pPr>
            <a:r>
              <a:rPr lang="en-GB" sz="1400" b="0" i="0" u="none" strike="noStrike" dirty="0">
                <a:solidFill>
                  <a:srgbClr val="333333"/>
                </a:solidFill>
                <a:effectLst/>
                <a:latin typeface="Arial" panose="020B0604020202020204" pitchFamily="34" charset="0"/>
                <a:cs typeface="Arial" panose="020B0604020202020204" pitchFamily="34" charset="0"/>
              </a:rPr>
              <a:t>He died on November 21, 615, when over seventy-two years old. </a:t>
            </a:r>
          </a:p>
          <a:p>
            <a:pPr>
              <a:lnSpc>
                <a:spcPct val="120000"/>
              </a:lnSpc>
              <a:spcBef>
                <a:spcPts val="0"/>
              </a:spcBef>
            </a:pPr>
            <a:endParaRPr lang="en-GB" sz="800" dirty="0">
              <a:solidFill>
                <a:srgbClr val="333333"/>
              </a:solidFill>
              <a:latin typeface="Arial" panose="020B0604020202020204" pitchFamily="34" charset="0"/>
              <a:cs typeface="Arial" panose="020B0604020202020204" pitchFamily="34" charset="0"/>
            </a:endParaRPr>
          </a:p>
          <a:p>
            <a:pPr>
              <a:lnSpc>
                <a:spcPct val="120000"/>
              </a:lnSpc>
              <a:spcBef>
                <a:spcPts val="0"/>
              </a:spcBef>
            </a:pPr>
            <a:r>
              <a:rPr lang="en-GB" sz="1400" b="0" i="0" u="none" strike="noStrike" dirty="0">
                <a:solidFill>
                  <a:srgbClr val="333333"/>
                </a:solidFill>
                <a:effectLst/>
                <a:latin typeface="Arial" panose="020B0604020202020204" pitchFamily="34" charset="0"/>
                <a:cs typeface="Arial" panose="020B0604020202020204" pitchFamily="34" charset="0"/>
              </a:rPr>
              <a:t>He was buried at </a:t>
            </a:r>
            <a:r>
              <a:rPr lang="en-GB" sz="1400" b="0" i="0" u="none" strike="noStrike" dirty="0" err="1">
                <a:solidFill>
                  <a:srgbClr val="333333"/>
                </a:solidFill>
                <a:effectLst/>
                <a:latin typeface="Arial" panose="020B0604020202020204" pitchFamily="34" charset="0"/>
                <a:cs typeface="Arial" panose="020B0604020202020204" pitchFamily="34" charset="0"/>
              </a:rPr>
              <a:t>Bobbio</a:t>
            </a:r>
            <a:r>
              <a:rPr lang="en-GB" sz="1400" b="0" i="0" u="none" strike="noStrike" dirty="0">
                <a:solidFill>
                  <a:srgbClr val="333333"/>
                </a:solidFill>
                <a:effectLst/>
                <a:latin typeface="Arial" panose="020B0604020202020204" pitchFamily="34" charset="0"/>
                <a:cs typeface="Arial" panose="020B0604020202020204" pitchFamily="34" charset="0"/>
              </a:rPr>
              <a:t>.</a:t>
            </a:r>
          </a:p>
          <a:p>
            <a:pPr>
              <a:lnSpc>
                <a:spcPct val="120000"/>
              </a:lnSpc>
              <a:spcBef>
                <a:spcPts val="0"/>
              </a:spcBef>
            </a:pPr>
            <a:endParaRPr lang="en-GB" sz="800" b="0" i="0" u="none" strike="noStrike" dirty="0">
              <a:solidFill>
                <a:srgbClr val="333333"/>
              </a:solidFill>
              <a:effectLst/>
              <a:latin typeface="Arial" panose="020B0604020202020204" pitchFamily="34" charset="0"/>
              <a:cs typeface="Arial" panose="020B0604020202020204" pitchFamily="34" charset="0"/>
            </a:endParaRPr>
          </a:p>
          <a:p>
            <a:pPr>
              <a:lnSpc>
                <a:spcPct val="120000"/>
              </a:lnSpc>
              <a:spcBef>
                <a:spcPts val="0"/>
              </a:spcBef>
            </a:pPr>
            <a:r>
              <a:rPr lang="en-GB" sz="1400" dirty="0">
                <a:solidFill>
                  <a:srgbClr val="1A1A1A"/>
                </a:solidFill>
                <a:latin typeface="Arial" panose="020B0604020202020204" pitchFamily="34" charset="0"/>
                <a:cs typeface="Arial" panose="020B0604020202020204" pitchFamily="34" charset="0"/>
              </a:rPr>
              <a:t>He is referred to as one of the greatest missionaries of the Celtic church, who initiated a revival of spirituality on the European continent.</a:t>
            </a:r>
          </a:p>
        </p:txBody>
      </p:sp>
      <p:sp>
        <p:nvSpPr>
          <p:cNvPr id="6" name="TextBox 5">
            <a:extLst>
              <a:ext uri="{FF2B5EF4-FFF2-40B4-BE49-F238E27FC236}">
                <a16:creationId xmlns:a16="http://schemas.microsoft.com/office/drawing/2014/main" id="{0764F7EB-4017-44A4-BC01-B76E54FAA55B}"/>
              </a:ext>
            </a:extLst>
          </p:cNvPr>
          <p:cNvSpPr txBox="1"/>
          <p:nvPr/>
        </p:nvSpPr>
        <p:spPr>
          <a:xfrm>
            <a:off x="246318" y="579554"/>
            <a:ext cx="4277133"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Memorial of St. Clement</a:t>
            </a:r>
          </a:p>
        </p:txBody>
      </p:sp>
      <p:sp>
        <p:nvSpPr>
          <p:cNvPr id="8" name="TextBox 7">
            <a:extLst>
              <a:ext uri="{FF2B5EF4-FFF2-40B4-BE49-F238E27FC236}">
                <a16:creationId xmlns:a16="http://schemas.microsoft.com/office/drawing/2014/main" id="{5D2EB07D-9688-4AAE-8505-AF71BE9871AF}"/>
              </a:ext>
            </a:extLst>
          </p:cNvPr>
          <p:cNvSpPr txBox="1"/>
          <p:nvPr/>
        </p:nvSpPr>
        <p:spPr>
          <a:xfrm>
            <a:off x="6223590" y="560276"/>
            <a:ext cx="4615366"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Memorial of St. </a:t>
            </a:r>
            <a:r>
              <a:rPr lang="en-GB" sz="2800" b="1" dirty="0" err="1">
                <a:latin typeface="Arial" panose="020B0604020202020204" pitchFamily="34" charset="0"/>
                <a:cs typeface="Arial" panose="020B0604020202020204" pitchFamily="34" charset="0"/>
              </a:rPr>
              <a:t>Columban</a:t>
            </a:r>
            <a:endParaRPr lang="en-GB" sz="2800" b="1" dirty="0">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807118DA-65A7-4482-8813-6B02DB000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37" y="1828759"/>
            <a:ext cx="2062716" cy="3833553"/>
          </a:xfrm>
          <a:prstGeom prst="rect">
            <a:avLst/>
          </a:prstGeom>
        </p:spPr>
      </p:pic>
      <p:sp>
        <p:nvSpPr>
          <p:cNvPr id="9" name="TextBox 8">
            <a:extLst>
              <a:ext uri="{FF2B5EF4-FFF2-40B4-BE49-F238E27FC236}">
                <a16:creationId xmlns:a16="http://schemas.microsoft.com/office/drawing/2014/main" id="{085049FD-C76C-4D26-A320-EA9632BD436E}"/>
              </a:ext>
            </a:extLst>
          </p:cNvPr>
          <p:cNvSpPr txBox="1"/>
          <p:nvPr/>
        </p:nvSpPr>
        <p:spPr>
          <a:xfrm>
            <a:off x="2846261" y="6278446"/>
            <a:ext cx="7335663"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St. Clement and St. </a:t>
            </a:r>
            <a:r>
              <a:rPr lang="en-GB" sz="2800" dirty="0" err="1">
                <a:latin typeface="Arial" panose="020B0604020202020204" pitchFamily="34" charset="0"/>
                <a:cs typeface="Arial" panose="020B0604020202020204" pitchFamily="34" charset="0"/>
              </a:rPr>
              <a:t>Columban</a:t>
            </a:r>
            <a:r>
              <a:rPr lang="en-GB" sz="2800" dirty="0">
                <a:latin typeface="Arial" panose="020B0604020202020204" pitchFamily="34" charset="0"/>
                <a:cs typeface="Arial" panose="020B0604020202020204" pitchFamily="34" charset="0"/>
              </a:rPr>
              <a:t>… Pray for us.</a:t>
            </a:r>
          </a:p>
        </p:txBody>
      </p:sp>
    </p:spTree>
    <p:extLst>
      <p:ext uri="{BB962C8B-B14F-4D97-AF65-F5344CB8AC3E}">
        <p14:creationId xmlns:p14="http://schemas.microsoft.com/office/powerpoint/2010/main" val="630094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9A559A8C-4EBA-4132-8043-E85EC77764BE}"/>
              </a:ext>
            </a:extLst>
          </p:cNvPr>
          <p:cNvPicPr>
            <a:picLocks noChangeAspect="1"/>
          </p:cNvPicPr>
          <p:nvPr/>
        </p:nvPicPr>
        <p:blipFill rotWithShape="1">
          <a:blip r:embed="rId2">
            <a:extLst>
              <a:ext uri="{28A0092B-C50C-407E-A947-70E740481C1C}">
                <a14:useLocalDpi xmlns:a14="http://schemas.microsoft.com/office/drawing/2010/main" val="0"/>
              </a:ext>
            </a:extLst>
          </a:blip>
          <a:srcRect t="6045" r="57000"/>
          <a:stretch/>
        </p:blipFill>
        <p:spPr>
          <a:xfrm>
            <a:off x="819173" y="1551705"/>
            <a:ext cx="3592656" cy="4091178"/>
          </a:xfrm>
          <a:prstGeom prst="rect">
            <a:avLst/>
          </a:prstGeom>
        </p:spPr>
      </p:pic>
      <p:sp>
        <p:nvSpPr>
          <p:cNvPr id="2" name="Title 1">
            <a:extLst>
              <a:ext uri="{FF2B5EF4-FFF2-40B4-BE49-F238E27FC236}">
                <a16:creationId xmlns:a16="http://schemas.microsoft.com/office/drawing/2014/main" id="{B6E45DE4-3B21-4930-A5F4-3436651C8657}"/>
              </a:ext>
            </a:extLst>
          </p:cNvPr>
          <p:cNvSpPr>
            <a:spLocks noGrp="1"/>
          </p:cNvSpPr>
          <p:nvPr>
            <p:ph type="title"/>
          </p:nvPr>
        </p:nvSpPr>
        <p:spPr>
          <a:xfrm>
            <a:off x="146977" y="72624"/>
            <a:ext cx="6931046" cy="1325563"/>
          </a:xfrm>
        </p:spPr>
        <p:txBody>
          <a:bodyPr>
            <a:noAutofit/>
          </a:bodyPr>
          <a:lstStyle/>
          <a:p>
            <a:r>
              <a:rPr lang="en-GB" sz="2800" b="1" dirty="0">
                <a:effectLst/>
                <a:latin typeface="Arial" panose="020B0604020202020204" pitchFamily="34" charset="0"/>
                <a:ea typeface="Calibri" panose="020F0502020204030204" pitchFamily="34" charset="0"/>
                <a:cs typeface="Arial" panose="020B0604020202020204" pitchFamily="34" charset="0"/>
              </a:rPr>
              <a:t>24</a:t>
            </a:r>
            <a:r>
              <a:rPr lang="en-GB" sz="28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2800" b="1" dirty="0">
                <a:effectLst/>
                <a:latin typeface="Arial" panose="020B0604020202020204" pitchFamily="34" charset="0"/>
                <a:ea typeface="Calibri" panose="020F0502020204030204" pitchFamily="34" charset="0"/>
                <a:cs typeface="Arial" panose="020B0604020202020204" pitchFamily="34" charset="0"/>
              </a:rPr>
              <a:t> November</a:t>
            </a:r>
            <a:br>
              <a:rPr lang="en-GB" sz="2800" b="1" dirty="0">
                <a:effectLst/>
                <a:latin typeface="Arial" panose="020B0604020202020204" pitchFamily="34" charset="0"/>
                <a:ea typeface="Calibri" panose="020F0502020204030204" pitchFamily="34" charset="0"/>
                <a:cs typeface="Arial" panose="020B0604020202020204" pitchFamily="34" charset="0"/>
              </a:rPr>
            </a:br>
            <a:r>
              <a:rPr lang="en-GB" sz="2800" b="1" dirty="0">
                <a:effectLst/>
                <a:latin typeface="Arial" panose="020B0604020202020204" pitchFamily="34" charset="0"/>
                <a:ea typeface="Calibri" panose="020F0502020204030204" pitchFamily="34" charset="0"/>
                <a:cs typeface="Arial" panose="020B0604020202020204" pitchFamily="34" charset="0"/>
              </a:rPr>
              <a:t>Memorial of </a:t>
            </a:r>
            <a:r>
              <a:rPr lang="en-GB" sz="2800" b="1" dirty="0">
                <a:latin typeface="Arial" panose="020B0604020202020204" pitchFamily="34" charset="0"/>
                <a:ea typeface="Calibri" panose="020F0502020204030204" pitchFamily="34" charset="0"/>
                <a:cs typeface="Arial" panose="020B0604020202020204" pitchFamily="34" charset="0"/>
              </a:rPr>
              <a:t>S</a:t>
            </a:r>
            <a:r>
              <a:rPr lang="en-GB" sz="2800" b="1" dirty="0">
                <a:effectLst/>
                <a:latin typeface="Arial" panose="020B0604020202020204" pitchFamily="34" charset="0"/>
                <a:ea typeface="Calibri" panose="020F0502020204030204" pitchFamily="34" charset="0"/>
                <a:cs typeface="Arial" panose="020B0604020202020204" pitchFamily="34" charset="0"/>
              </a:rPr>
              <a:t>t. </a:t>
            </a:r>
            <a:r>
              <a:rPr lang="en-GB" sz="2800" b="1" dirty="0">
                <a:latin typeface="Arial" panose="020B0604020202020204" pitchFamily="34" charset="0"/>
                <a:ea typeface="Calibri" panose="020F0502020204030204" pitchFamily="34" charset="0"/>
                <a:cs typeface="Arial" panose="020B0604020202020204" pitchFamily="34" charset="0"/>
              </a:rPr>
              <a:t>A</a:t>
            </a:r>
            <a:r>
              <a:rPr lang="en-GB" sz="2800" b="1" dirty="0">
                <a:effectLst/>
                <a:latin typeface="Arial" panose="020B0604020202020204" pitchFamily="34" charset="0"/>
                <a:ea typeface="Calibri" panose="020F0502020204030204" pitchFamily="34" charset="0"/>
                <a:cs typeface="Arial" panose="020B0604020202020204" pitchFamily="34" charset="0"/>
              </a:rPr>
              <a:t>ndrew </a:t>
            </a:r>
            <a:r>
              <a:rPr lang="en-GB" sz="2800" b="1" dirty="0">
                <a:latin typeface="Arial" panose="020B0604020202020204" pitchFamily="34" charset="0"/>
                <a:ea typeface="Calibri" panose="020F0502020204030204" pitchFamily="34" charset="0"/>
                <a:cs typeface="Arial" panose="020B0604020202020204" pitchFamily="34" charset="0"/>
              </a:rPr>
              <a:t>D</a:t>
            </a:r>
            <a:r>
              <a:rPr lang="en-GB" sz="2800" b="1" dirty="0">
                <a:effectLst/>
                <a:latin typeface="Arial" panose="020B0604020202020204" pitchFamily="34" charset="0"/>
                <a:ea typeface="Calibri" panose="020F0502020204030204" pitchFamily="34" charset="0"/>
                <a:cs typeface="Arial" panose="020B0604020202020204" pitchFamily="34" charset="0"/>
              </a:rPr>
              <a:t>ung-Lac</a:t>
            </a:r>
            <a:br>
              <a:rPr lang="en-GB" sz="2800" dirty="0">
                <a:effectLst/>
                <a:latin typeface="Arial" panose="020B0604020202020204" pitchFamily="34" charset="0"/>
                <a:ea typeface="Calibri" panose="020F0502020204030204" pitchFamily="34" charset="0"/>
                <a:cs typeface="Arial" panose="020B0604020202020204" pitchFamily="34"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2A15F9-CDA8-4A3E-9074-110ED13346EC}"/>
              </a:ext>
            </a:extLst>
          </p:cNvPr>
          <p:cNvSpPr txBox="1"/>
          <p:nvPr/>
        </p:nvSpPr>
        <p:spPr>
          <a:xfrm>
            <a:off x="4689987" y="5952414"/>
            <a:ext cx="7409317" cy="1107996"/>
          </a:xfrm>
          <a:prstGeom prst="rect">
            <a:avLst/>
          </a:prstGeom>
          <a:solidFill>
            <a:schemeClr val="accent6">
              <a:lumMod val="40000"/>
              <a:lumOff val="60000"/>
            </a:schemeClr>
          </a:solidFill>
        </p:spPr>
        <p:txBody>
          <a:bodyPr wrap="square">
            <a:spAutoFit/>
          </a:bodyPr>
          <a:lstStyle/>
          <a:p>
            <a:r>
              <a:rPr lang="en-GB" sz="2400" b="1" dirty="0">
                <a:latin typeface="Arial" panose="020B0604020202020204" pitchFamily="34" charset="0"/>
                <a:cs typeface="Arial" panose="020B0604020202020204" pitchFamily="34" charset="0"/>
              </a:rPr>
              <a:t>Learn more about his life:</a:t>
            </a:r>
          </a:p>
          <a:p>
            <a:r>
              <a:rPr lang="en-GB" sz="2400" b="1" dirty="0">
                <a:latin typeface="Arial" panose="020B0604020202020204" pitchFamily="34" charset="0"/>
                <a:cs typeface="Arial" panose="020B0604020202020204" pitchFamily="34" charset="0"/>
                <a:hlinkClick r:id="rId3"/>
              </a:rPr>
              <a:t>https://www.youtube.com/watch?v=5OGYfJUfhs0</a:t>
            </a:r>
            <a:endParaRPr lang="en-GB" sz="2400" b="1" dirty="0">
              <a:latin typeface="Arial" panose="020B0604020202020204" pitchFamily="34" charset="0"/>
              <a:cs typeface="Arial" panose="020B0604020202020204" pitchFamily="34" charset="0"/>
            </a:endParaRPr>
          </a:p>
          <a:p>
            <a:endParaRPr lang="en-GB" b="1" dirty="0"/>
          </a:p>
        </p:txBody>
      </p:sp>
      <p:pic>
        <p:nvPicPr>
          <p:cNvPr id="6" name="Picture 5" descr="Text&#10;&#10;Description automatically generated">
            <a:extLst>
              <a:ext uri="{FF2B5EF4-FFF2-40B4-BE49-F238E27FC236}">
                <a16:creationId xmlns:a16="http://schemas.microsoft.com/office/drawing/2014/main" id="{52C1C1F2-5880-4D18-B22F-F0BBD070A6D6}"/>
              </a:ext>
            </a:extLst>
          </p:cNvPr>
          <p:cNvPicPr>
            <a:picLocks noChangeAspect="1"/>
          </p:cNvPicPr>
          <p:nvPr/>
        </p:nvPicPr>
        <p:blipFill rotWithShape="1">
          <a:blip r:embed="rId2">
            <a:extLst>
              <a:ext uri="{28A0092B-C50C-407E-A947-70E740481C1C}">
                <a14:useLocalDpi xmlns:a14="http://schemas.microsoft.com/office/drawing/2010/main" val="0"/>
              </a:ext>
            </a:extLst>
          </a:blip>
          <a:srcRect l="49650" t="8089" r="3650" b="17778"/>
          <a:stretch/>
        </p:blipFill>
        <p:spPr>
          <a:xfrm>
            <a:off x="6362965" y="2376888"/>
            <a:ext cx="4372853" cy="3575525"/>
          </a:xfrm>
          <a:prstGeom prst="rect">
            <a:avLst/>
          </a:prstGeom>
        </p:spPr>
      </p:pic>
      <p:sp>
        <p:nvSpPr>
          <p:cNvPr id="9" name="TextBox 8">
            <a:extLst>
              <a:ext uri="{FF2B5EF4-FFF2-40B4-BE49-F238E27FC236}">
                <a16:creationId xmlns:a16="http://schemas.microsoft.com/office/drawing/2014/main" id="{476BCF9B-46A2-4D82-9F71-8B24EB39BA12}"/>
              </a:ext>
            </a:extLst>
          </p:cNvPr>
          <p:cNvSpPr txBox="1"/>
          <p:nvPr/>
        </p:nvSpPr>
        <p:spPr>
          <a:xfrm>
            <a:off x="5674793" y="905586"/>
            <a:ext cx="6424511" cy="1477328"/>
          </a:xfrm>
          <a:prstGeom prst="rect">
            <a:avLst/>
          </a:prstGeom>
          <a:noFill/>
        </p:spPr>
        <p:txBody>
          <a:bodyPr wrap="square" rtlCol="0">
            <a:spAutoFit/>
          </a:bodyPr>
          <a:lstStyle/>
          <a:p>
            <a:r>
              <a:rPr lang="en-GB" b="0" i="0" u="none" strike="noStrike" dirty="0">
                <a:effectLst/>
                <a:latin typeface="Arial" panose="020B0604020202020204" pitchFamily="34" charset="0"/>
                <a:cs typeface="Arial" panose="020B0604020202020204" pitchFamily="34" charset="0"/>
              </a:rPr>
              <a:t>Vietnamese martyr, companion of St. Peter </a:t>
            </a:r>
            <a:r>
              <a:rPr lang="en-GB" b="0" i="0" u="none" strike="noStrike" dirty="0" err="1">
                <a:effectLst/>
                <a:latin typeface="Arial" panose="020B0604020202020204" pitchFamily="34" charset="0"/>
                <a:cs typeface="Arial" panose="020B0604020202020204" pitchFamily="34" charset="0"/>
              </a:rPr>
              <a:t>Thi</a:t>
            </a:r>
            <a:r>
              <a:rPr lang="en-GB" b="0" i="0" u="none" strike="noStrike" dirty="0">
                <a:effectLst/>
                <a:latin typeface="Arial" panose="020B0604020202020204" pitchFamily="34" charset="0"/>
                <a:cs typeface="Arial" panose="020B0604020202020204" pitchFamily="34" charset="0"/>
              </a:rPr>
              <a:t>. </a:t>
            </a:r>
          </a:p>
          <a:p>
            <a:r>
              <a:rPr lang="en-GB" b="0" i="0" u="none" strike="noStrike" dirty="0">
                <a:effectLst/>
                <a:latin typeface="Arial" panose="020B0604020202020204" pitchFamily="34" charset="0"/>
                <a:cs typeface="Arial" panose="020B0604020202020204" pitchFamily="34" charset="0"/>
              </a:rPr>
              <a:t>Andrew, born in 1785, was a priest in Vietnam, his homeland. </a:t>
            </a:r>
          </a:p>
          <a:p>
            <a:r>
              <a:rPr lang="en-GB" b="0" i="0" u="none" strike="noStrike" dirty="0">
                <a:effectLst/>
                <a:latin typeface="Arial" panose="020B0604020202020204" pitchFamily="34" charset="0"/>
                <a:cs typeface="Arial" panose="020B0604020202020204" pitchFamily="34" charset="0"/>
              </a:rPr>
              <a:t>He was arrested and beheaded on December 21 with Peter </a:t>
            </a:r>
            <a:r>
              <a:rPr lang="en-GB" b="0" i="0" u="none" strike="noStrike" dirty="0" err="1">
                <a:effectLst/>
                <a:latin typeface="Arial" panose="020B0604020202020204" pitchFamily="34" charset="0"/>
                <a:cs typeface="Arial" panose="020B0604020202020204" pitchFamily="34" charset="0"/>
              </a:rPr>
              <a:t>Thi</a:t>
            </a:r>
            <a:r>
              <a:rPr lang="en-GB" b="0" i="0" u="none" strike="noStrike" dirty="0">
                <a:effectLst/>
                <a:latin typeface="Arial" panose="020B0604020202020204" pitchFamily="34" charset="0"/>
                <a:cs typeface="Arial" panose="020B0604020202020204" pitchFamily="34" charset="0"/>
              </a:rPr>
              <a:t>. </a:t>
            </a:r>
          </a:p>
          <a:p>
            <a:r>
              <a:rPr lang="en-GB" b="0" i="0" u="none" strike="noStrike" dirty="0">
                <a:effectLst/>
                <a:latin typeface="Arial" panose="020B0604020202020204" pitchFamily="34" charset="0"/>
                <a:cs typeface="Arial" panose="020B0604020202020204" pitchFamily="34" charset="0"/>
              </a:rPr>
              <a:t>He was canonized in 1988 by Pope John Paul II.</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79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4273-577A-4C5D-A636-432198601BB3}"/>
              </a:ext>
            </a:extLst>
          </p:cNvPr>
          <p:cNvSpPr>
            <a:spLocks noGrp="1"/>
          </p:cNvSpPr>
          <p:nvPr>
            <p:ph type="title"/>
          </p:nvPr>
        </p:nvSpPr>
        <p:spPr>
          <a:xfrm>
            <a:off x="4384039" y="365125"/>
            <a:ext cx="7164493" cy="1325563"/>
          </a:xfrm>
        </p:spPr>
        <p:txBody>
          <a:bodyPr>
            <a:normAutofit fontScale="90000"/>
          </a:bodyPr>
          <a:lstStyle/>
          <a:p>
            <a:r>
              <a:rPr lang="en-GB" sz="4400" b="1" dirty="0">
                <a:latin typeface="Arial" panose="020B0604020202020204" pitchFamily="34" charset="0"/>
                <a:cs typeface="Arial" panose="020B0604020202020204" pitchFamily="34" charset="0"/>
              </a:rPr>
              <a:t>Monday 25</a:t>
            </a:r>
            <a:r>
              <a:rPr lang="en-GB" sz="4400" b="1" baseline="30000" dirty="0">
                <a:latin typeface="Arial" panose="020B0604020202020204" pitchFamily="34" charset="0"/>
                <a:cs typeface="Arial" panose="020B0604020202020204" pitchFamily="34" charset="0"/>
              </a:rPr>
              <a:t>th</a:t>
            </a:r>
            <a:r>
              <a:rPr lang="en-GB" sz="4400" b="1" dirty="0">
                <a:latin typeface="Arial" panose="020B0604020202020204" pitchFamily="34" charset="0"/>
                <a:cs typeface="Arial" panose="020B0604020202020204" pitchFamily="34" charset="0"/>
              </a:rPr>
              <a:t>  	</a:t>
            </a:r>
            <a:br>
              <a:rPr lang="en-GB" sz="4400" b="1" dirty="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St. Catherine of Alexandria</a:t>
            </a:r>
          </a:p>
        </p:txBody>
      </p:sp>
      <p:pic>
        <p:nvPicPr>
          <p:cNvPr id="5" name="Picture 4" descr="A picture containing text, book&#10;&#10;Description automatically generated">
            <a:extLst>
              <a:ext uri="{FF2B5EF4-FFF2-40B4-BE49-F238E27FC236}">
                <a16:creationId xmlns:a16="http://schemas.microsoft.com/office/drawing/2014/main" id="{1795B815-B17B-437E-8682-6847F4943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35" y="641540"/>
            <a:ext cx="3612103" cy="5535422"/>
          </a:xfrm>
          <a:prstGeom prst="rect">
            <a:avLst/>
          </a:prstGeom>
        </p:spPr>
      </p:pic>
      <p:sp>
        <p:nvSpPr>
          <p:cNvPr id="3" name="Content Placeholder 2">
            <a:extLst>
              <a:ext uri="{FF2B5EF4-FFF2-40B4-BE49-F238E27FC236}">
                <a16:creationId xmlns:a16="http://schemas.microsoft.com/office/drawing/2014/main" id="{FF3668D3-CEE0-4577-A2C1-D5745E7A9CB2}"/>
              </a:ext>
            </a:extLst>
          </p:cNvPr>
          <p:cNvSpPr>
            <a:spLocks noGrp="1"/>
          </p:cNvSpPr>
          <p:nvPr>
            <p:ph idx="1"/>
          </p:nvPr>
        </p:nvSpPr>
        <p:spPr>
          <a:xfrm>
            <a:off x="4387515" y="2022601"/>
            <a:ext cx="7161017" cy="4154361"/>
          </a:xfrm>
        </p:spPr>
        <p:txBody>
          <a:bodyPr>
            <a:normAutofit lnSpcReduction="10000"/>
          </a:bodyPr>
          <a:lstStyle/>
          <a:p>
            <a:pPr>
              <a:lnSpc>
                <a:spcPct val="110000"/>
              </a:lnSpc>
              <a:spcBef>
                <a:spcPts val="0"/>
              </a:spcBef>
            </a:pPr>
            <a:r>
              <a:rPr lang="en-GB" sz="1900" dirty="0">
                <a:latin typeface="Arial" panose="020B0604020202020204" pitchFamily="34" charset="0"/>
                <a:cs typeface="Arial" panose="020B0604020202020204" pitchFamily="34" charset="0"/>
              </a:rPr>
              <a:t>The young saint was born around 287 in Alexandria, Egypt. At that time, Alexandria was one of the finest cities in the world, and a centre of learning and culture as well as faith.</a:t>
            </a:r>
          </a:p>
          <a:p>
            <a:pPr>
              <a:lnSpc>
                <a:spcPct val="110000"/>
              </a:lnSpc>
              <a:spcBef>
                <a:spcPts val="0"/>
              </a:spcBef>
            </a:pPr>
            <a:r>
              <a:rPr lang="en-GB" sz="1900" dirty="0">
                <a:latin typeface="Arial" panose="020B0604020202020204" pitchFamily="34" charset="0"/>
                <a:cs typeface="Arial" panose="020B0604020202020204" pitchFamily="34" charset="0"/>
              </a:rPr>
              <a:t>Although she was a teenager, she was very intelligent and gifted.</a:t>
            </a:r>
          </a:p>
          <a:p>
            <a:pPr>
              <a:lnSpc>
                <a:spcPct val="110000"/>
              </a:lnSpc>
              <a:spcBef>
                <a:spcPts val="0"/>
              </a:spcBef>
            </a:pPr>
            <a:r>
              <a:rPr lang="en-GB" sz="1900" dirty="0">
                <a:latin typeface="Arial" panose="020B0604020202020204" pitchFamily="34" charset="0"/>
                <a:cs typeface="Arial" panose="020B0604020202020204" pitchFamily="34" charset="0"/>
              </a:rPr>
              <a:t>The emperor angrily ordered her to be executed on a breaking wheel.</a:t>
            </a:r>
          </a:p>
          <a:p>
            <a:pPr>
              <a:lnSpc>
                <a:spcPct val="110000"/>
              </a:lnSpc>
              <a:spcBef>
                <a:spcPts val="0"/>
              </a:spcBef>
            </a:pPr>
            <a:r>
              <a:rPr lang="en-GB" sz="1900" dirty="0">
                <a:latin typeface="Arial" panose="020B0604020202020204" pitchFamily="34" charset="0"/>
                <a:cs typeface="Arial" panose="020B0604020202020204" pitchFamily="34" charset="0"/>
              </a:rPr>
              <a:t>The spiked wheel is a popular symbol often associated with St. Catherine.</a:t>
            </a:r>
          </a:p>
          <a:p>
            <a:pPr>
              <a:lnSpc>
                <a:spcPct val="110000"/>
              </a:lnSpc>
              <a:spcBef>
                <a:spcPts val="0"/>
              </a:spcBef>
            </a:pPr>
            <a:r>
              <a:rPr lang="en-GB" sz="1900" dirty="0">
                <a:latin typeface="Arial" panose="020B0604020202020204" pitchFamily="34" charset="0"/>
                <a:cs typeface="Arial" panose="020B0604020202020204" pitchFamily="34" charset="0"/>
              </a:rPr>
              <a:t>She is the patron saint for students and unmarried females.</a:t>
            </a:r>
          </a:p>
          <a:p>
            <a:pPr marL="0" indent="0">
              <a:lnSpc>
                <a:spcPct val="110000"/>
              </a:lnSpc>
              <a:spcBef>
                <a:spcPts val="0"/>
              </a:spcBef>
              <a:buNone/>
            </a:pP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Click blow to learn more about her life:</a:t>
            </a:r>
          </a:p>
          <a:p>
            <a:pPr marL="0" indent="0">
              <a:buNone/>
            </a:pPr>
            <a:r>
              <a:rPr lang="en-GB" sz="1900" dirty="0">
                <a:latin typeface="Arial" panose="020B0604020202020204" pitchFamily="34" charset="0"/>
                <a:cs typeface="Arial" panose="020B0604020202020204" pitchFamily="34" charset="0"/>
                <a:hlinkClick r:id="rId3"/>
              </a:rPr>
              <a:t>https://www.catholic.org/saints/saint.php?saint_id=341</a:t>
            </a:r>
            <a:endParaRPr lang="en-GB" sz="1900" dirty="0">
              <a:latin typeface="Arial" panose="020B0604020202020204" pitchFamily="34" charset="0"/>
              <a:cs typeface="Arial" panose="020B0604020202020204" pitchFamily="34" charset="0"/>
            </a:endParaRPr>
          </a:p>
          <a:p>
            <a:pPr marL="0" indent="0">
              <a:buNone/>
            </a:pPr>
            <a:endParaRPr lang="en-GB" sz="1900" dirty="0"/>
          </a:p>
        </p:txBody>
      </p:sp>
    </p:spTree>
    <p:extLst>
      <p:ext uri="{BB962C8B-B14F-4D97-AF65-F5344CB8AC3E}">
        <p14:creationId xmlns:p14="http://schemas.microsoft.com/office/powerpoint/2010/main" val="248940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C916-A5E9-400B-85D2-83CD8085D37B}"/>
              </a:ext>
            </a:extLst>
          </p:cNvPr>
          <p:cNvSpPr>
            <a:spLocks noGrp="1"/>
          </p:cNvSpPr>
          <p:nvPr>
            <p:ph type="title"/>
          </p:nvPr>
        </p:nvSpPr>
        <p:spPr>
          <a:xfrm>
            <a:off x="216569" y="147527"/>
            <a:ext cx="5120114" cy="1692794"/>
          </a:xfrm>
        </p:spPr>
        <p:txBody>
          <a:bodyPr vert="horz" lIns="91440" tIns="45720" rIns="91440" bIns="45720" rtlCol="0" anchor="ctr">
            <a:normAutofit/>
          </a:bodyPr>
          <a:lstStyle/>
          <a:p>
            <a:r>
              <a:rPr lang="en-US" sz="4400" kern="1200" dirty="0">
                <a:solidFill>
                  <a:schemeClr val="tx1"/>
                </a:solidFill>
                <a:latin typeface="Arial" panose="020B0604020202020204" pitchFamily="34" charset="0"/>
                <a:cs typeface="Arial" panose="020B0604020202020204" pitchFamily="34" charset="0"/>
              </a:rPr>
              <a:t>30</a:t>
            </a:r>
            <a:r>
              <a:rPr lang="en-US" sz="4400" kern="1200" baseline="30000" dirty="0">
                <a:solidFill>
                  <a:schemeClr val="tx1"/>
                </a:solidFill>
                <a:latin typeface="Arial" panose="020B0604020202020204" pitchFamily="34" charset="0"/>
                <a:cs typeface="Arial" panose="020B0604020202020204" pitchFamily="34" charset="0"/>
              </a:rPr>
              <a:t>th</a:t>
            </a:r>
            <a:r>
              <a:rPr lang="en-US" sz="4400" kern="1200" dirty="0">
                <a:solidFill>
                  <a:schemeClr val="tx1"/>
                </a:solidFill>
                <a:latin typeface="Arial" panose="020B0604020202020204" pitchFamily="34" charset="0"/>
                <a:cs typeface="Arial" panose="020B0604020202020204" pitchFamily="34" charset="0"/>
              </a:rPr>
              <a:t> November </a:t>
            </a:r>
            <a:br>
              <a:rPr lang="en-US" sz="4400" kern="1200" dirty="0">
                <a:solidFill>
                  <a:schemeClr val="tx1"/>
                </a:solidFill>
                <a:latin typeface="Arial" panose="020B0604020202020204" pitchFamily="34" charset="0"/>
                <a:cs typeface="Arial" panose="020B0604020202020204" pitchFamily="34" charset="0"/>
              </a:rPr>
            </a:br>
            <a:r>
              <a:rPr lang="en-US" sz="4400" kern="1200" dirty="0">
                <a:solidFill>
                  <a:schemeClr val="tx1"/>
                </a:solidFill>
                <a:latin typeface="Arial" panose="020B0604020202020204" pitchFamily="34" charset="0"/>
                <a:cs typeface="Arial" panose="020B0604020202020204" pitchFamily="34" charset="0"/>
              </a:rPr>
              <a:t>St. Andrew	</a:t>
            </a:r>
          </a:p>
        </p:txBody>
      </p:sp>
      <p:sp>
        <p:nvSpPr>
          <p:cNvPr id="6" name="Rectangle 5">
            <a:extLst>
              <a:ext uri="{FF2B5EF4-FFF2-40B4-BE49-F238E27FC236}">
                <a16:creationId xmlns:a16="http://schemas.microsoft.com/office/drawing/2014/main" id="{08D95E6E-19DA-4BB1-B18D-7926A633D326}"/>
              </a:ext>
            </a:extLst>
          </p:cNvPr>
          <p:cNvSpPr/>
          <p:nvPr/>
        </p:nvSpPr>
        <p:spPr>
          <a:xfrm>
            <a:off x="216569" y="1584960"/>
            <a:ext cx="5879431" cy="5273040"/>
          </a:xfrm>
          <a:prstGeom prst="rect">
            <a:avLst/>
          </a:prstGeom>
        </p:spPr>
        <p:txBody>
          <a:bodyPr vert="horz" lIns="91440" tIns="45720" rIns="91440" bIns="45720" rtlCol="0">
            <a:normAutofit/>
          </a:bodyPr>
          <a:lstStyle/>
          <a:p>
            <a:pPr marL="285750" indent="-228600">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Saint Andrew, was an apostle of Jesus according to the New Testament. He is the brother of Saint Peter. He is referred to in the Orthodox tradition as the First-Called.</a:t>
            </a:r>
          </a:p>
          <a:p>
            <a:pPr indent="-228600">
              <a:buFont typeface="Arial" panose="020B0604020202020204" pitchFamily="34" charset="0"/>
              <a:buChar char="•"/>
            </a:pPr>
            <a:endParaRPr lang="en-US" sz="2000" kern="1200" dirty="0">
              <a:solidFill>
                <a:schemeClr val="tx1"/>
              </a:solidFill>
              <a:latin typeface="Arial" panose="020B0604020202020204" pitchFamily="34" charset="0"/>
              <a:cs typeface="Arial" panose="020B0604020202020204" pitchFamily="34" charset="0"/>
            </a:endParaRPr>
          </a:p>
          <a:p>
            <a:pPr marL="285750" indent="-228600">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A tradition developed that Andrew had been crucified on a cross of the form called </a:t>
            </a:r>
            <a:r>
              <a:rPr lang="en-US" sz="2000" i="1" kern="1200" dirty="0">
                <a:solidFill>
                  <a:schemeClr val="tx1"/>
                </a:solidFill>
                <a:latin typeface="Arial" panose="020B0604020202020204" pitchFamily="34" charset="0"/>
                <a:cs typeface="Arial" panose="020B0604020202020204" pitchFamily="34" charset="0"/>
              </a:rPr>
              <a:t>crux decussata</a:t>
            </a:r>
            <a:r>
              <a:rPr lang="en-US" sz="2000" kern="1200" dirty="0">
                <a:solidFill>
                  <a:schemeClr val="tx1"/>
                </a:solidFill>
                <a:latin typeface="Arial" panose="020B0604020202020204" pitchFamily="34" charset="0"/>
                <a:cs typeface="Arial" panose="020B0604020202020204" pitchFamily="34" charset="0"/>
              </a:rPr>
              <a:t> (X-shaped cross, or "saltire"), now commonly known as a "Saint Andrew's Cross" — supposedly at his own request, as he deemed himself unworthy to be crucified on the same type of cross as Jesus had been.</a:t>
            </a:r>
          </a:p>
          <a:p>
            <a:pPr indent="-228600">
              <a:buFont typeface="Arial" panose="020B0604020202020204" pitchFamily="34" charset="0"/>
              <a:buChar char="•"/>
            </a:pPr>
            <a:endParaRPr lang="en-US" sz="2000" kern="1200" dirty="0">
              <a:solidFill>
                <a:schemeClr val="tx1"/>
              </a:solidFill>
              <a:latin typeface="Arial" panose="020B0604020202020204" pitchFamily="34" charset="0"/>
              <a:cs typeface="Arial" panose="020B0604020202020204" pitchFamily="34" charset="0"/>
            </a:endParaRPr>
          </a:p>
          <a:p>
            <a:pPr marL="285750" indent="-228600">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He is the Patron Saint of Scotland.</a:t>
            </a:r>
          </a:p>
          <a:p>
            <a:pPr marL="285750" indent="-228600">
              <a:lnSpc>
                <a:spcPct val="90000"/>
              </a:lnSpc>
              <a:spcAft>
                <a:spcPts val="600"/>
              </a:spcAft>
              <a:buFont typeface="Arial" panose="020B0604020202020204" pitchFamily="34" charset="0"/>
              <a:buChar char="•"/>
            </a:pPr>
            <a:endParaRPr lang="en-US" sz="1500" kern="1200" dirty="0">
              <a:solidFill>
                <a:schemeClr val="tx1"/>
              </a:solidFill>
              <a:latin typeface="Arial" panose="020B0604020202020204" pitchFamily="34" charset="0"/>
              <a:cs typeface="Arial" panose="020B0604020202020204" pitchFamily="34" charset="0"/>
            </a:endParaRPr>
          </a:p>
          <a:p>
            <a:pPr marL="57150">
              <a:lnSpc>
                <a:spcPct val="90000"/>
              </a:lnSpc>
              <a:spcAft>
                <a:spcPts val="600"/>
              </a:spcAft>
            </a:pPr>
            <a:r>
              <a:rPr lang="en-US" sz="2000" b="1" kern="1200" dirty="0">
                <a:solidFill>
                  <a:schemeClr val="tx1"/>
                </a:solidFill>
                <a:latin typeface="Arial" panose="020B0604020202020204" pitchFamily="34" charset="0"/>
                <a:cs typeface="Arial" panose="020B0604020202020204" pitchFamily="34" charset="0"/>
              </a:rPr>
              <a:t>St. Andrew…. Pray for us.</a:t>
            </a:r>
          </a:p>
        </p:txBody>
      </p:sp>
      <p:pic>
        <p:nvPicPr>
          <p:cNvPr id="8" name="Picture 7">
            <a:extLst>
              <a:ext uri="{FF2B5EF4-FFF2-40B4-BE49-F238E27FC236}">
                <a16:creationId xmlns:a16="http://schemas.microsoft.com/office/drawing/2014/main" id="{82AC206E-B424-4CD3-B1B7-A4F5EB826EE4}"/>
              </a:ext>
            </a:extLst>
          </p:cNvPr>
          <p:cNvPicPr>
            <a:picLocks noChangeAspect="1"/>
          </p:cNvPicPr>
          <p:nvPr/>
        </p:nvPicPr>
        <p:blipFill rotWithShape="1">
          <a:blip r:embed="rId2">
            <a:extLst>
              <a:ext uri="{28A0092B-C50C-407E-A947-70E740481C1C}">
                <a14:useLocalDpi xmlns:a14="http://schemas.microsoft.com/office/drawing/2010/main" val="0"/>
              </a:ext>
            </a:extLst>
          </a:blip>
          <a:srcRect r="2" b="1554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6768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hat&#10;&#10;Description automatically generated">
            <a:extLst>
              <a:ext uri="{FF2B5EF4-FFF2-40B4-BE49-F238E27FC236}">
                <a16:creationId xmlns:a16="http://schemas.microsoft.com/office/drawing/2014/main" id="{737B9281-3A02-4FA5-9BF7-A61B57515887}"/>
              </a:ext>
            </a:extLst>
          </p:cNvPr>
          <p:cNvPicPr>
            <a:picLocks noChangeAspect="1"/>
          </p:cNvPicPr>
          <p:nvPr/>
        </p:nvPicPr>
        <p:blipFill rotWithShape="1">
          <a:blip r:embed="rId2">
            <a:extLst>
              <a:ext uri="{28A0092B-C50C-407E-A947-70E740481C1C}">
                <a14:useLocalDpi xmlns:a14="http://schemas.microsoft.com/office/drawing/2010/main" val="0"/>
              </a:ext>
            </a:extLst>
          </a:blip>
          <a:srcRect t="10902" b="51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354843D-6A15-4594-B9D0-731F6540FDFC}"/>
              </a:ext>
            </a:extLst>
          </p:cNvPr>
          <p:cNvSpPr>
            <a:spLocks noGrp="1"/>
          </p:cNvSpPr>
          <p:nvPr>
            <p:ph type="title"/>
          </p:nvPr>
        </p:nvSpPr>
        <p:spPr>
          <a:xfrm>
            <a:off x="350874" y="1882731"/>
            <a:ext cx="5118537" cy="1342754"/>
          </a:xfrm>
        </p:spPr>
        <p:txBody>
          <a:bodyPr>
            <a:noAutofit/>
          </a:bodyPr>
          <a:lstStyle/>
          <a:p>
            <a:pPr algn="ctr"/>
            <a:r>
              <a:rPr lang="en-GB" sz="3600" b="1" dirty="0">
                <a:latin typeface="Arial" panose="020B0604020202020204" pitchFamily="34" charset="0"/>
                <a:cs typeface="Arial" panose="020B0604020202020204" pitchFamily="34" charset="0"/>
              </a:rPr>
              <a:t>The Pope’s Prayer Intention for December</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22DA78-4CCC-4595-8001-963D6C6A68C3}"/>
              </a:ext>
            </a:extLst>
          </p:cNvPr>
          <p:cNvSpPr>
            <a:spLocks noGrp="1"/>
          </p:cNvSpPr>
          <p:nvPr>
            <p:ph idx="1"/>
          </p:nvPr>
        </p:nvSpPr>
        <p:spPr>
          <a:xfrm>
            <a:off x="556572" y="3632516"/>
            <a:ext cx="5118537" cy="2619839"/>
          </a:xfrm>
        </p:spPr>
        <p:txBody>
          <a:bodyPr anchor="ctr">
            <a:noAutofit/>
          </a:bodyPr>
          <a:lstStyle/>
          <a:p>
            <a:pPr marL="0" indent="0">
              <a:lnSpc>
                <a:spcPct val="100000"/>
              </a:lnSpc>
              <a:spcBef>
                <a:spcPts val="0"/>
              </a:spcBef>
              <a:buNone/>
            </a:pPr>
            <a:r>
              <a:rPr lang="en-GB" sz="2000" b="1" i="0" dirty="0">
                <a:effectLst/>
                <a:latin typeface="Arial" panose="020B0604020202020204" pitchFamily="34" charset="0"/>
                <a:cs typeface="Arial" panose="020B0604020202020204" pitchFamily="34" charset="0"/>
              </a:rPr>
              <a:t>Volunteer Not-for-profit Organisations</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2000" b="0" i="0" dirty="0">
              <a:effectLst/>
              <a:latin typeface="Arial" panose="020B0604020202020204" pitchFamily="34" charset="0"/>
              <a:cs typeface="Arial" panose="020B0604020202020204" pitchFamily="34" charset="0"/>
            </a:endParaRPr>
          </a:p>
          <a:p>
            <a:pPr marL="0" indent="0">
              <a:lnSpc>
                <a:spcPct val="100000"/>
              </a:lnSpc>
              <a:spcBef>
                <a:spcPts val="0"/>
              </a:spcBef>
              <a:buNone/>
            </a:pPr>
            <a:r>
              <a:rPr lang="en-GB" sz="2000" b="0" i="0" dirty="0">
                <a:effectLst/>
                <a:latin typeface="Arial" panose="020B0604020202020204" pitchFamily="34" charset="0"/>
                <a:cs typeface="Arial" panose="020B0604020202020204" pitchFamily="34" charset="0"/>
              </a:rPr>
              <a:t>We pray that volunteer non-profit organisations committed to human development find people dedicated to the common good and ceaselessly seek out new paths to international cooperation.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10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6F96-052D-4747-9656-F106A22C08DD}"/>
              </a:ext>
            </a:extLst>
          </p:cNvPr>
          <p:cNvSpPr>
            <a:spLocks noGrp="1"/>
          </p:cNvSpPr>
          <p:nvPr>
            <p:ph type="title"/>
          </p:nvPr>
        </p:nvSpPr>
        <p:spPr>
          <a:xfrm>
            <a:off x="308344" y="-230298"/>
            <a:ext cx="11045456" cy="1325563"/>
          </a:xfrm>
        </p:spPr>
        <p:txBody>
          <a:bodyPr>
            <a:normAutofit fontScale="90000"/>
          </a:bodyPr>
          <a:lstStyle/>
          <a:p>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GB"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st</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 December</a:t>
            </a:r>
            <a:b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br>
            <a:br>
              <a:rPr lang="en-GB" dirty="0">
                <a:effectLst/>
                <a:latin typeface="Arial" panose="020B0604020202020204" pitchFamily="34" charset="0"/>
                <a:ea typeface="Calibri" panose="020F0502020204030204" pitchFamily="34" charset="0"/>
                <a:cs typeface="Arial" panose="020B0604020202020204" pitchFamily="34" charset="0"/>
              </a:rPr>
            </a:br>
            <a:r>
              <a:rPr lang="en-GB" dirty="0">
                <a:effectLst/>
                <a:latin typeface="Arial" panose="020B0604020202020204" pitchFamily="34" charset="0"/>
                <a:ea typeface="Calibri" panose="020F0502020204030204" pitchFamily="34" charset="0"/>
                <a:cs typeface="Arial" panose="020B0604020202020204" pitchFamily="34" charset="0"/>
              </a:rPr>
              <a:t>1</a:t>
            </a:r>
            <a:r>
              <a:rPr lang="en-GB" baseline="30000" dirty="0">
                <a:effectLst/>
                <a:latin typeface="Arial" panose="020B0604020202020204" pitchFamily="34" charset="0"/>
                <a:ea typeface="Calibri" panose="020F0502020204030204" pitchFamily="34" charset="0"/>
                <a:cs typeface="Arial" panose="020B0604020202020204" pitchFamily="34" charset="0"/>
              </a:rPr>
              <a:t>st</a:t>
            </a:r>
            <a:r>
              <a:rPr lang="en-GB" dirty="0">
                <a:effectLst/>
                <a:latin typeface="Arial" panose="020B0604020202020204" pitchFamily="34" charset="0"/>
                <a:ea typeface="Calibri" panose="020F0502020204030204" pitchFamily="34" charset="0"/>
                <a:cs typeface="Arial" panose="020B0604020202020204" pitchFamily="34" charset="0"/>
              </a:rPr>
              <a:t> December</a:t>
            </a:r>
            <a:br>
              <a:rPr lang="en-GB" dirty="0">
                <a:effectLst/>
                <a:latin typeface="Arial" panose="020B0604020202020204" pitchFamily="34" charset="0"/>
                <a:ea typeface="Calibri" panose="020F0502020204030204" pitchFamily="34" charset="0"/>
                <a:cs typeface="Arial" panose="020B0604020202020204" pitchFamily="34" charset="0"/>
              </a:rPr>
            </a:br>
            <a:r>
              <a:rPr lang="en-GB" sz="4400" dirty="0">
                <a:effectLst/>
                <a:latin typeface="Gisha" panose="020B0502040204020203" pitchFamily="34" charset="-79"/>
                <a:ea typeface="Calibri" panose="020F0502020204030204" pitchFamily="34" charset="0"/>
                <a:cs typeface="Times New Roman" panose="02020603050405020304" pitchFamily="18" charset="0"/>
              </a:rPr>
              <a:t>Feast of St. Edmund Campion</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95F4B64-BFB5-4FDB-8C01-1EA81964BDA6}"/>
              </a:ext>
            </a:extLst>
          </p:cNvPr>
          <p:cNvSpPr>
            <a:spLocks noGrp="1"/>
          </p:cNvSpPr>
          <p:nvPr>
            <p:ph idx="1"/>
          </p:nvPr>
        </p:nvSpPr>
        <p:spPr>
          <a:xfrm>
            <a:off x="106326" y="1318436"/>
            <a:ext cx="6924674" cy="5539563"/>
          </a:xfrm>
        </p:spPr>
        <p:txBody>
          <a:bodyPr>
            <a:noAutofit/>
          </a:bodyPr>
          <a:lstStyle/>
          <a:p>
            <a:pPr>
              <a:lnSpc>
                <a:spcPct val="100000"/>
              </a:lnSpc>
              <a:spcBef>
                <a:spcPts val="0"/>
              </a:spcBef>
            </a:pPr>
            <a:r>
              <a:rPr lang="en-GB" sz="1800" b="0" i="0" u="none" strike="noStrike" dirty="0">
                <a:solidFill>
                  <a:srgbClr val="333333"/>
                </a:solidFill>
                <a:effectLst/>
                <a:latin typeface="Arial" panose="020B0604020202020204" pitchFamily="34" charset="0"/>
                <a:cs typeface="Arial" panose="020B0604020202020204" pitchFamily="34" charset="0"/>
              </a:rPr>
              <a:t>Edmund was born in London, the son of a bookseller. He was raised a Catholic, given a scholarship to St. John's College, Oxford, when fifteen, and became a fellow when only seventeen. </a:t>
            </a:r>
          </a:p>
          <a:p>
            <a:pPr>
              <a:lnSpc>
                <a:spcPct val="100000"/>
              </a:lnSpc>
              <a:spcBef>
                <a:spcPts val="0"/>
              </a:spcBef>
            </a:pPr>
            <a:endParaRPr lang="en-GB" sz="1800" b="0" i="0" u="none" strike="noStrike" dirty="0">
              <a:solidFill>
                <a:srgbClr val="333333"/>
              </a:solidFill>
              <a:effectLst/>
              <a:latin typeface="Arial" panose="020B0604020202020204" pitchFamily="34" charset="0"/>
              <a:cs typeface="Arial" panose="020B0604020202020204" pitchFamily="34" charset="0"/>
            </a:endParaRPr>
          </a:p>
          <a:p>
            <a:pPr>
              <a:lnSpc>
                <a:spcPct val="100000"/>
              </a:lnSpc>
              <a:spcBef>
                <a:spcPts val="0"/>
              </a:spcBef>
            </a:pPr>
            <a:r>
              <a:rPr lang="en-GB" sz="1800" b="0" i="0" u="none" strike="noStrike" dirty="0">
                <a:effectLst/>
                <a:latin typeface="Arial" panose="020B0604020202020204" pitchFamily="34" charset="0"/>
                <a:cs typeface="Arial" panose="020B0604020202020204" pitchFamily="34" charset="0"/>
              </a:rPr>
              <a:t>He took the Oath of Supremacy acknowledging Elizabeth head of the church in England and became an Anglican deacon in 1564.</a:t>
            </a:r>
          </a:p>
          <a:p>
            <a:pPr>
              <a:lnSpc>
                <a:spcPct val="100000"/>
              </a:lnSpc>
              <a:spcBef>
                <a:spcPts val="0"/>
              </a:spcBef>
            </a:pPr>
            <a:endParaRPr lang="en-GB" sz="1800" b="0" i="0" u="none" strike="noStrike" dirty="0">
              <a:effectLst/>
              <a:latin typeface="Arial" panose="020B0604020202020204" pitchFamily="34" charset="0"/>
              <a:cs typeface="Arial" panose="020B0604020202020204" pitchFamily="34" charset="0"/>
            </a:endParaRPr>
          </a:p>
          <a:p>
            <a:pPr>
              <a:lnSpc>
                <a:spcPct val="100000"/>
              </a:lnSpc>
              <a:spcBef>
                <a:spcPts val="0"/>
              </a:spcBef>
            </a:pPr>
            <a:r>
              <a:rPr lang="en-GB" sz="1800" b="0" i="0" u="none" strike="noStrike" dirty="0">
                <a:effectLst/>
                <a:latin typeface="Arial" panose="020B0604020202020204" pitchFamily="34" charset="0"/>
                <a:cs typeface="Arial" panose="020B0604020202020204" pitchFamily="34" charset="0"/>
              </a:rPr>
              <a:t>Doubts about </a:t>
            </a:r>
            <a:r>
              <a:rPr lang="en-GB" sz="1800" b="0" i="0" u="none" strike="noStrike" dirty="0" err="1">
                <a:effectLst/>
                <a:latin typeface="Arial" panose="020B0604020202020204" pitchFamily="34" charset="0"/>
                <a:cs typeface="Arial" panose="020B0604020202020204" pitchFamily="34" charset="0"/>
              </a:rPr>
              <a:t>Protestanism</a:t>
            </a:r>
            <a:r>
              <a:rPr lang="en-GB" sz="1800" b="0" i="0" u="none" strike="noStrike" dirty="0">
                <a:effectLst/>
                <a:latin typeface="Arial" panose="020B0604020202020204" pitchFamily="34" charset="0"/>
                <a:cs typeface="Arial" panose="020B0604020202020204" pitchFamily="34" charset="0"/>
              </a:rPr>
              <a:t> increasingly worried him, and in 1569 he went to Ireland where further study convinced him he had made a mistake, and he returned to Catholicism. </a:t>
            </a:r>
          </a:p>
          <a:p>
            <a:pPr>
              <a:lnSpc>
                <a:spcPct val="100000"/>
              </a:lnSpc>
              <a:spcBef>
                <a:spcPts val="0"/>
              </a:spcBef>
            </a:pPr>
            <a:endParaRPr lang="en-GB" sz="1800" b="0" i="0" u="none" strike="noStrike" dirty="0">
              <a:effectLst/>
              <a:latin typeface="Arial" panose="020B0604020202020204" pitchFamily="34" charset="0"/>
              <a:cs typeface="Arial" panose="020B0604020202020204" pitchFamily="34" charset="0"/>
            </a:endParaRPr>
          </a:p>
          <a:p>
            <a:pPr>
              <a:lnSpc>
                <a:spcPct val="100000"/>
              </a:lnSpc>
              <a:spcBef>
                <a:spcPts val="0"/>
              </a:spcBef>
            </a:pPr>
            <a:r>
              <a:rPr lang="en-GB" sz="1800" b="0" i="0" u="none" strike="noStrike" dirty="0">
                <a:solidFill>
                  <a:srgbClr val="333333"/>
                </a:solidFill>
                <a:effectLst/>
                <a:latin typeface="Arial" panose="020B0604020202020204" pitchFamily="34" charset="0"/>
                <a:cs typeface="Arial" panose="020B0604020202020204" pitchFamily="34" charset="0"/>
              </a:rPr>
              <a:t>He and Father Robert Persons were the first Jesuits chosen for the English mission and were sent to England in 1580.</a:t>
            </a:r>
          </a:p>
          <a:p>
            <a:pPr>
              <a:lnSpc>
                <a:spcPct val="100000"/>
              </a:lnSpc>
              <a:spcBef>
                <a:spcPts val="0"/>
              </a:spcBef>
            </a:pPr>
            <a:endParaRPr lang="en-GB" sz="1800" b="0" i="0" u="none" strike="noStrike" dirty="0">
              <a:solidFill>
                <a:srgbClr val="333333"/>
              </a:solidFill>
              <a:effectLst/>
              <a:latin typeface="Arial" panose="020B0604020202020204" pitchFamily="34" charset="0"/>
              <a:cs typeface="Arial" panose="020B0604020202020204" pitchFamily="34" charset="0"/>
            </a:endParaRPr>
          </a:p>
          <a:p>
            <a:pPr>
              <a:lnSpc>
                <a:spcPct val="100000"/>
              </a:lnSpc>
              <a:spcBef>
                <a:spcPts val="0"/>
              </a:spcBef>
            </a:pPr>
            <a:r>
              <a:rPr lang="en-GB" sz="1800" b="0" i="0" u="none" strike="noStrike" dirty="0">
                <a:solidFill>
                  <a:srgbClr val="333333"/>
                </a:solidFill>
                <a:effectLst/>
                <a:latin typeface="Arial" panose="020B0604020202020204" pitchFamily="34" charset="0"/>
                <a:cs typeface="Arial" panose="020B0604020202020204" pitchFamily="34" charset="0"/>
              </a:rPr>
              <a:t>He was betrayed at Lyford, near Oxford, imprisoned in the Tower of London</a:t>
            </a:r>
            <a:r>
              <a:rPr lang="en-GB" sz="1800" dirty="0">
                <a:solidFill>
                  <a:srgbClr val="333333"/>
                </a:solidFill>
                <a:latin typeface="Arial" panose="020B0604020202020204" pitchFamily="34" charset="0"/>
                <a:cs typeface="Arial" panose="020B0604020202020204" pitchFamily="34" charset="0"/>
              </a:rPr>
              <a:t>.</a:t>
            </a:r>
          </a:p>
          <a:p>
            <a:pPr>
              <a:lnSpc>
                <a:spcPct val="100000"/>
              </a:lnSpc>
              <a:spcBef>
                <a:spcPts val="0"/>
              </a:spcBef>
            </a:pPr>
            <a:r>
              <a:rPr lang="en-GB" sz="1800" b="0" i="0" u="none" strike="noStrike" dirty="0">
                <a:solidFill>
                  <a:srgbClr val="333333"/>
                </a:solidFill>
                <a:effectLst/>
                <a:latin typeface="Arial" panose="020B0604020202020204" pitchFamily="34" charset="0"/>
                <a:cs typeface="Arial" panose="020B0604020202020204" pitchFamily="34" charset="0"/>
              </a:rPr>
              <a:t>He was tortured and then hanged, drawn, and quartered at </a:t>
            </a:r>
            <a:r>
              <a:rPr lang="en-GB" sz="1800" b="0" i="0" u="none" strike="noStrike" dirty="0" err="1">
                <a:solidFill>
                  <a:srgbClr val="333333"/>
                </a:solidFill>
                <a:effectLst/>
                <a:latin typeface="Arial" panose="020B0604020202020204" pitchFamily="34" charset="0"/>
                <a:cs typeface="Arial" panose="020B0604020202020204" pitchFamily="34" charset="0"/>
              </a:rPr>
              <a:t>Tyburn</a:t>
            </a:r>
            <a:r>
              <a:rPr lang="en-GB" sz="1800" b="0" i="0" u="none" strike="noStrike" dirty="0">
                <a:solidFill>
                  <a:srgbClr val="333333"/>
                </a:solidFill>
                <a:effectLst/>
                <a:latin typeface="Arial" panose="020B0604020202020204" pitchFamily="34" charset="0"/>
                <a:cs typeface="Arial" panose="020B0604020202020204" pitchFamily="34" charset="0"/>
              </a:rPr>
              <a:t> on December 1.</a:t>
            </a:r>
            <a:endParaRPr lang="en-GB" sz="1800"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747A25DA-85A2-4D00-9F03-CFF31C08367D}"/>
              </a:ext>
            </a:extLst>
          </p:cNvPr>
          <p:cNvPicPr>
            <a:picLocks noChangeAspect="1"/>
          </p:cNvPicPr>
          <p:nvPr/>
        </p:nvPicPr>
        <p:blipFill rotWithShape="1">
          <a:blip r:embed="rId2">
            <a:extLst>
              <a:ext uri="{28A0092B-C50C-407E-A947-70E740481C1C}">
                <a14:useLocalDpi xmlns:a14="http://schemas.microsoft.com/office/drawing/2010/main" val="0"/>
              </a:ext>
            </a:extLst>
          </a:blip>
          <a:srcRect b="7517"/>
          <a:stretch/>
        </p:blipFill>
        <p:spPr>
          <a:xfrm>
            <a:off x="7031000" y="721685"/>
            <a:ext cx="5657850" cy="5232547"/>
          </a:xfrm>
          <a:prstGeom prst="rect">
            <a:avLst/>
          </a:prstGeom>
        </p:spPr>
      </p:pic>
      <p:sp>
        <p:nvSpPr>
          <p:cNvPr id="7" name="TextBox 6">
            <a:extLst>
              <a:ext uri="{FF2B5EF4-FFF2-40B4-BE49-F238E27FC236}">
                <a16:creationId xmlns:a16="http://schemas.microsoft.com/office/drawing/2014/main" id="{46C907C1-5658-435E-BF78-1588022C65F5}"/>
              </a:ext>
            </a:extLst>
          </p:cNvPr>
          <p:cNvSpPr txBox="1"/>
          <p:nvPr/>
        </p:nvSpPr>
        <p:spPr>
          <a:xfrm>
            <a:off x="7882269" y="6114497"/>
            <a:ext cx="3955312" cy="461665"/>
          </a:xfrm>
          <a:prstGeom prst="rect">
            <a:avLst/>
          </a:prstGeom>
          <a:noFill/>
        </p:spPr>
        <p:txBody>
          <a:bodyPr wrap="square">
            <a:spAutoFit/>
          </a:bodyPr>
          <a:lstStyle/>
          <a:p>
            <a:r>
              <a:rPr lang="nl-NL" sz="2400" b="0" i="0" u="none" strike="noStrike" dirty="0">
                <a:effectLst/>
                <a:latin typeface="Arial" panose="020B0604020202020204" pitchFamily="34" charset="0"/>
              </a:rPr>
              <a:t>24 Jan 1540 - 01 Dec 1581</a:t>
            </a:r>
            <a:endParaRPr lang="en-GB" sz="2400" dirty="0"/>
          </a:p>
        </p:txBody>
      </p:sp>
    </p:spTree>
    <p:extLst>
      <p:ext uri="{BB962C8B-B14F-4D97-AF65-F5344CB8AC3E}">
        <p14:creationId xmlns:p14="http://schemas.microsoft.com/office/powerpoint/2010/main" val="716474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5D2C-A543-4A86-BF21-B89589B5FDCF}"/>
              </a:ext>
            </a:extLst>
          </p:cNvPr>
          <p:cNvSpPr>
            <a:spLocks noGrp="1"/>
          </p:cNvSpPr>
          <p:nvPr>
            <p:ph type="title"/>
          </p:nvPr>
        </p:nvSpPr>
        <p:spPr>
          <a:xfrm>
            <a:off x="302389" y="-685926"/>
            <a:ext cx="11206481" cy="1697714"/>
          </a:xfrm>
        </p:spPr>
        <p:txBody>
          <a:bodyPr anchor="b">
            <a:noAutofit/>
          </a:bodyPr>
          <a:lstStyle/>
          <a:p>
            <a:r>
              <a:rPr lang="en-GB" dirty="0">
                <a:latin typeface="Arial" panose="020B0604020202020204" pitchFamily="34" charset="0"/>
                <a:cs typeface="Arial" panose="020B0604020202020204" pitchFamily="34" charset="0"/>
              </a:rPr>
              <a:t>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December St. Frances Xavier</a:t>
            </a:r>
          </a:p>
        </p:txBody>
      </p:sp>
      <p:sp>
        <p:nvSpPr>
          <p:cNvPr id="4" name="Rectangle 3">
            <a:extLst>
              <a:ext uri="{FF2B5EF4-FFF2-40B4-BE49-F238E27FC236}">
                <a16:creationId xmlns:a16="http://schemas.microsoft.com/office/drawing/2014/main" id="{DAF847BB-3D8B-47BA-85D8-E62DBD6090D1}"/>
              </a:ext>
            </a:extLst>
          </p:cNvPr>
          <p:cNvSpPr/>
          <p:nvPr/>
        </p:nvSpPr>
        <p:spPr>
          <a:xfrm>
            <a:off x="6255042" y="6381817"/>
            <a:ext cx="184731" cy="369332"/>
          </a:xfrm>
          <a:prstGeom prst="rect">
            <a:avLst/>
          </a:prstGeom>
        </p:spPr>
        <p:txBody>
          <a:bodyPr wrap="none">
            <a:spAutoFit/>
          </a:bodyPr>
          <a:lstStyle/>
          <a:p>
            <a:endParaRPr lang="en-GB" dirty="0"/>
          </a:p>
        </p:txBody>
      </p:sp>
      <p:sp>
        <p:nvSpPr>
          <p:cNvPr id="5" name="Rectangle 4">
            <a:extLst>
              <a:ext uri="{FF2B5EF4-FFF2-40B4-BE49-F238E27FC236}">
                <a16:creationId xmlns:a16="http://schemas.microsoft.com/office/drawing/2014/main" id="{579DC6A8-117A-49CB-B8DB-1150E4B807A0}"/>
              </a:ext>
            </a:extLst>
          </p:cNvPr>
          <p:cNvSpPr/>
          <p:nvPr/>
        </p:nvSpPr>
        <p:spPr>
          <a:xfrm>
            <a:off x="4965429" y="5781652"/>
            <a:ext cx="7033131" cy="1200329"/>
          </a:xfrm>
          <a:prstGeom prst="rect">
            <a:avLst/>
          </a:prstGeom>
        </p:spPr>
        <p:txBody>
          <a:bodyPr wrap="square">
            <a:spAutoFit/>
          </a:bodyPr>
          <a:lstStyle/>
          <a:p>
            <a:r>
              <a:rPr lang="en-GB" dirty="0"/>
              <a:t>Click the link below to view a clip on who St Francis Xavier was…</a:t>
            </a:r>
          </a:p>
          <a:p>
            <a:r>
              <a:rPr lang="en-GB" dirty="0">
                <a:hlinkClick r:id="rId2"/>
              </a:rPr>
              <a:t>https://www.youtube.com/watch?list=PL58g24NgWPIzvBk2IQVES_xC4WTm6-CDI&amp;time_continue=4&amp;v=oGmWesRGLzQ</a:t>
            </a:r>
            <a:endParaRPr lang="en-GB" dirty="0"/>
          </a:p>
          <a:p>
            <a:endParaRPr lang="en-GB" dirty="0"/>
          </a:p>
        </p:txBody>
      </p:sp>
      <p:pic>
        <p:nvPicPr>
          <p:cNvPr id="7" name="Picture 6" descr="A picture containing text, book&#10;&#10;Description automatically generated">
            <a:extLst>
              <a:ext uri="{FF2B5EF4-FFF2-40B4-BE49-F238E27FC236}">
                <a16:creationId xmlns:a16="http://schemas.microsoft.com/office/drawing/2014/main" id="{14C7421A-F52A-4AC9-9403-2A2EEC255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40" y="1113747"/>
            <a:ext cx="4052238" cy="5644466"/>
          </a:xfrm>
          <a:prstGeom prst="rect">
            <a:avLst/>
          </a:prstGeom>
        </p:spPr>
      </p:pic>
      <p:sp>
        <p:nvSpPr>
          <p:cNvPr id="8" name="Rectangle 7">
            <a:extLst>
              <a:ext uri="{FF2B5EF4-FFF2-40B4-BE49-F238E27FC236}">
                <a16:creationId xmlns:a16="http://schemas.microsoft.com/office/drawing/2014/main" id="{22E9329C-D0CE-425C-A408-A04417765EB8}"/>
              </a:ext>
            </a:extLst>
          </p:cNvPr>
          <p:cNvSpPr/>
          <p:nvPr/>
        </p:nvSpPr>
        <p:spPr>
          <a:xfrm>
            <a:off x="4307840" y="1011788"/>
            <a:ext cx="7690720" cy="4401205"/>
          </a:xfrm>
          <a:prstGeom prst="rect">
            <a:avLst/>
          </a:prstGeom>
        </p:spPr>
        <p:txBody>
          <a:bodyPr wrap="square">
            <a:spAutoFit/>
          </a:bodyPr>
          <a:lstStyle/>
          <a:p>
            <a:pPr marL="285750" indent="-285750">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St. Francis Xavier was a Navarrese-Basque Roman Catholic missionary born in the Kingdom of Navarre on April 7, 1506. </a:t>
            </a:r>
          </a:p>
          <a:p>
            <a:pPr marL="285750" indent="-285750">
              <a:buFont typeface="Arial" panose="020B0604020202020204" pitchFamily="34" charset="0"/>
              <a:buChar char="•"/>
            </a:pPr>
            <a:endParaRPr lang="en-GB" sz="2000" dirty="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On August 15, 1534, Francis Xavier along with Peter Favre, and several other friends, made vows of poverty, chastity, and obedience. The men planned to travel to the Holy Land to convert non-believers. Francis Xavier started his study of theology that same year and was ordained on June 24, 1537.</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Pope Paul III approved the formation of their order in 1540, which became The Society of Jesus. The order is more popularly became known as the Jesuits.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He is the patron of Catholic missions.</a:t>
            </a:r>
          </a:p>
        </p:txBody>
      </p:sp>
    </p:spTree>
    <p:extLst>
      <p:ext uri="{BB962C8B-B14F-4D97-AF65-F5344CB8AC3E}">
        <p14:creationId xmlns:p14="http://schemas.microsoft.com/office/powerpoint/2010/main" val="98960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3861-5251-4372-B767-1045D196AB6C}"/>
              </a:ext>
            </a:extLst>
          </p:cNvPr>
          <p:cNvSpPr>
            <a:spLocks noGrp="1"/>
          </p:cNvSpPr>
          <p:nvPr>
            <p:ph type="title"/>
          </p:nvPr>
        </p:nvSpPr>
        <p:spPr>
          <a:xfrm>
            <a:off x="248920" y="365125"/>
            <a:ext cx="10515600" cy="1325563"/>
          </a:xfrm>
        </p:spPr>
        <p:txBody>
          <a:bodyPr>
            <a:normAutofit/>
          </a:bodyPr>
          <a:lstStyle/>
          <a:p>
            <a:r>
              <a:rPr lang="en-GB" sz="4000" dirty="0">
                <a:latin typeface="Arial" panose="020B0604020202020204" pitchFamily="34" charset="0"/>
                <a:cs typeface="Arial" panose="020B0604020202020204" pitchFamily="34" charset="0"/>
              </a:rPr>
              <a:t>6</a:t>
            </a:r>
            <a:r>
              <a:rPr lang="en-GB" sz="4000" baseline="30000" dirty="0">
                <a:latin typeface="Arial" panose="020B0604020202020204" pitchFamily="34" charset="0"/>
                <a:cs typeface="Arial" panose="020B0604020202020204" pitchFamily="34" charset="0"/>
              </a:rPr>
              <a:t>th</a:t>
            </a:r>
            <a:r>
              <a:rPr lang="en-GB" sz="4000" dirty="0">
                <a:latin typeface="Arial" panose="020B0604020202020204" pitchFamily="34" charset="0"/>
                <a:cs typeface="Arial" panose="020B0604020202020204" pitchFamily="34" charset="0"/>
              </a:rPr>
              <a:t> December</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Memorial of St. Nicholas</a:t>
            </a:r>
          </a:p>
        </p:txBody>
      </p:sp>
      <p:sp>
        <p:nvSpPr>
          <p:cNvPr id="3" name="Content Placeholder 2">
            <a:extLst>
              <a:ext uri="{FF2B5EF4-FFF2-40B4-BE49-F238E27FC236}">
                <a16:creationId xmlns:a16="http://schemas.microsoft.com/office/drawing/2014/main" id="{B76D6E39-D706-4A9A-B197-F27CBE92520B}"/>
              </a:ext>
            </a:extLst>
          </p:cNvPr>
          <p:cNvSpPr>
            <a:spLocks noGrp="1"/>
          </p:cNvSpPr>
          <p:nvPr>
            <p:ph idx="1"/>
          </p:nvPr>
        </p:nvSpPr>
        <p:spPr>
          <a:xfrm>
            <a:off x="72813" y="1690688"/>
            <a:ext cx="7899400" cy="5167312"/>
          </a:xfrm>
        </p:spPr>
        <p:txBody>
          <a:bodyPr>
            <a:normAutofit fontScale="77500" lnSpcReduction="20000"/>
          </a:bodyPr>
          <a:lstStyle/>
          <a:p>
            <a:pPr>
              <a:lnSpc>
                <a:spcPct val="120000"/>
              </a:lnSpc>
              <a:spcBef>
                <a:spcPts val="0"/>
              </a:spcBef>
            </a:pPr>
            <a:r>
              <a:rPr lang="en-GB" i="0" dirty="0">
                <a:effectLst/>
                <a:latin typeface="Arial" panose="020B0604020202020204" pitchFamily="34" charset="0"/>
              </a:rPr>
              <a:t>Saint Nicholas (15 March 270 – 6 December 343),</a:t>
            </a:r>
            <a:r>
              <a:rPr lang="en-GB" i="0" baseline="30000" dirty="0">
                <a:effectLst/>
                <a:latin typeface="Arial" panose="020B0604020202020204" pitchFamily="34" charset="0"/>
              </a:rPr>
              <a:t> </a:t>
            </a:r>
            <a:r>
              <a:rPr lang="en-GB" i="0" dirty="0">
                <a:effectLst/>
                <a:latin typeface="Arial" panose="020B0604020202020204" pitchFamily="34" charset="0"/>
              </a:rPr>
              <a:t>also known as Nicholas of Bari, was an </a:t>
            </a:r>
            <a:r>
              <a:rPr lang="en-GB" i="0" u="none" strike="noStrike" dirty="0">
                <a:effectLst/>
                <a:latin typeface="Arial" panose="020B0604020202020204" pitchFamily="34" charset="0"/>
              </a:rPr>
              <a:t>early Christian</a:t>
            </a:r>
            <a:r>
              <a:rPr lang="en-GB" i="0" dirty="0">
                <a:effectLst/>
                <a:latin typeface="Arial" panose="020B0604020202020204" pitchFamily="34" charset="0"/>
              </a:rPr>
              <a:t> </a:t>
            </a:r>
            <a:r>
              <a:rPr lang="en-GB" i="0" u="none" strike="noStrike" dirty="0">
                <a:effectLst/>
                <a:latin typeface="Arial" panose="020B0604020202020204" pitchFamily="34" charset="0"/>
              </a:rPr>
              <a:t>bishop</a:t>
            </a:r>
            <a:r>
              <a:rPr lang="en-GB" i="0" dirty="0">
                <a:effectLst/>
                <a:latin typeface="Arial" panose="020B0604020202020204" pitchFamily="34" charset="0"/>
              </a:rPr>
              <a:t> of </a:t>
            </a:r>
            <a:r>
              <a:rPr lang="en-GB" i="0" u="none" strike="noStrike" dirty="0">
                <a:effectLst/>
                <a:latin typeface="Arial" panose="020B0604020202020204" pitchFamily="34" charset="0"/>
              </a:rPr>
              <a:t>Greek descent</a:t>
            </a:r>
            <a:r>
              <a:rPr lang="en-GB" i="0" dirty="0">
                <a:effectLst/>
                <a:latin typeface="Arial" panose="020B0604020202020204" pitchFamily="34" charset="0"/>
              </a:rPr>
              <a:t> from the maritime city of </a:t>
            </a:r>
            <a:r>
              <a:rPr lang="en-GB" i="0" u="none" strike="noStrike" dirty="0">
                <a:effectLst/>
                <a:latin typeface="Arial" panose="020B0604020202020204" pitchFamily="34" charset="0"/>
              </a:rPr>
              <a:t>Myra</a:t>
            </a:r>
            <a:r>
              <a:rPr lang="en-GB" i="0" dirty="0">
                <a:effectLst/>
                <a:latin typeface="Arial" panose="020B0604020202020204" pitchFamily="34" charset="0"/>
              </a:rPr>
              <a:t> in </a:t>
            </a:r>
            <a:r>
              <a:rPr lang="en-GB" i="0" u="none" strike="noStrike" dirty="0">
                <a:effectLst/>
                <a:latin typeface="Arial" panose="020B0604020202020204" pitchFamily="34" charset="0"/>
              </a:rPr>
              <a:t>Asia Minor</a:t>
            </a:r>
            <a:r>
              <a:rPr lang="en-GB" i="0" dirty="0">
                <a:effectLst/>
                <a:latin typeface="Arial" panose="020B0604020202020204" pitchFamily="34" charset="0"/>
              </a:rPr>
              <a:t> during the time of the </a:t>
            </a:r>
            <a:r>
              <a:rPr lang="en-GB" i="0" u="none" strike="noStrike" dirty="0">
                <a:effectLst/>
                <a:latin typeface="Arial" panose="020B0604020202020204" pitchFamily="34" charset="0"/>
              </a:rPr>
              <a:t>Roman Empire</a:t>
            </a:r>
            <a:r>
              <a:rPr lang="en-GB" i="0" dirty="0">
                <a:effectLst/>
                <a:latin typeface="Arial" panose="020B0604020202020204" pitchFamily="34" charset="0"/>
              </a:rPr>
              <a:t>.</a:t>
            </a:r>
          </a:p>
          <a:p>
            <a:pPr>
              <a:lnSpc>
                <a:spcPct val="120000"/>
              </a:lnSpc>
              <a:spcBef>
                <a:spcPts val="0"/>
              </a:spcBef>
            </a:pPr>
            <a:r>
              <a:rPr lang="en-GB" i="0" dirty="0">
                <a:effectLst/>
                <a:latin typeface="Arial" panose="020B0604020202020204" pitchFamily="34" charset="0"/>
              </a:rPr>
              <a:t>Because of the many </a:t>
            </a:r>
            <a:r>
              <a:rPr lang="en-GB" i="0" u="none" strike="noStrike" dirty="0">
                <a:effectLst/>
                <a:latin typeface="Arial" panose="020B0604020202020204" pitchFamily="34" charset="0"/>
              </a:rPr>
              <a:t>miracles</a:t>
            </a:r>
            <a:r>
              <a:rPr lang="en-GB" i="0" dirty="0">
                <a:effectLst/>
                <a:latin typeface="Arial" panose="020B0604020202020204" pitchFamily="34" charset="0"/>
              </a:rPr>
              <a:t> attributed to his </a:t>
            </a:r>
            <a:r>
              <a:rPr lang="en-GB" i="0" u="none" strike="noStrike" dirty="0">
                <a:effectLst/>
                <a:latin typeface="Arial" panose="020B0604020202020204" pitchFamily="34" charset="0"/>
              </a:rPr>
              <a:t>intercession</a:t>
            </a:r>
            <a:r>
              <a:rPr lang="en-GB" i="0" dirty="0">
                <a:effectLst/>
                <a:latin typeface="Arial" panose="020B0604020202020204" pitchFamily="34" charset="0"/>
              </a:rPr>
              <a:t>, he is also known as Nicholas the Wonderworker.</a:t>
            </a:r>
          </a:p>
          <a:p>
            <a:pPr>
              <a:lnSpc>
                <a:spcPct val="120000"/>
              </a:lnSpc>
              <a:spcBef>
                <a:spcPts val="0"/>
              </a:spcBef>
            </a:pPr>
            <a:r>
              <a:rPr lang="en-GB" b="0" i="0" dirty="0">
                <a:effectLst/>
                <a:latin typeface="Arial" panose="020B0604020202020204" pitchFamily="34" charset="0"/>
              </a:rPr>
              <a:t>One story about St. Nicholas is that he visited the </a:t>
            </a:r>
            <a:r>
              <a:rPr lang="en-GB" b="0" i="0" u="none" strike="noStrike" dirty="0">
                <a:effectLst/>
                <a:latin typeface="Arial" panose="020B0604020202020204" pitchFamily="34" charset="0"/>
              </a:rPr>
              <a:t>Holy Land</a:t>
            </a:r>
            <a:r>
              <a:rPr lang="en-GB" b="0" i="0" dirty="0">
                <a:effectLst/>
                <a:latin typeface="Arial" panose="020B0604020202020204" pitchFamily="34" charset="0"/>
              </a:rPr>
              <a:t>. The ship he was on was nearly destroyed by a terrible storm,</a:t>
            </a:r>
            <a:r>
              <a:rPr lang="en-GB" b="0" i="0" baseline="30000" dirty="0">
                <a:effectLst/>
                <a:latin typeface="Arial" panose="020B0604020202020204" pitchFamily="34" charset="0"/>
              </a:rPr>
              <a:t> </a:t>
            </a:r>
            <a:r>
              <a:rPr lang="en-GB" b="0" i="0" dirty="0">
                <a:effectLst/>
                <a:latin typeface="Arial" panose="020B0604020202020204" pitchFamily="34" charset="0"/>
              </a:rPr>
              <a:t>but he rebuked the waves, causing the storm to subside. Because of this miracle, Nicholas became venerated as the patron saint of sailors and travellers</a:t>
            </a:r>
            <a:r>
              <a:rPr lang="en-GB" dirty="0">
                <a:latin typeface="Arial" panose="020B0604020202020204" pitchFamily="34" charset="0"/>
              </a:rPr>
              <a:t>.</a:t>
            </a:r>
            <a:endParaRPr lang="en-GB" b="0" i="0" dirty="0">
              <a:effectLst/>
              <a:latin typeface="Arial" panose="020B0604020202020204" pitchFamily="34" charset="0"/>
            </a:endParaRPr>
          </a:p>
          <a:p>
            <a:pPr>
              <a:lnSpc>
                <a:spcPct val="120000"/>
              </a:lnSpc>
              <a:spcBef>
                <a:spcPts val="0"/>
              </a:spcBef>
            </a:pPr>
            <a:r>
              <a:rPr lang="en-GB" b="0" i="0" dirty="0">
                <a:effectLst/>
                <a:latin typeface="Arial" panose="020B0604020202020204" pitchFamily="34" charset="0"/>
              </a:rPr>
              <a:t>Saint Nicholas is the </a:t>
            </a:r>
            <a:r>
              <a:rPr lang="en-GB" b="0" i="0" u="none" strike="noStrike" dirty="0">
                <a:effectLst/>
                <a:latin typeface="Arial" panose="020B0604020202020204" pitchFamily="34" charset="0"/>
              </a:rPr>
              <a:t>patron saint</a:t>
            </a:r>
            <a:r>
              <a:rPr lang="en-GB" b="0" i="0" dirty="0">
                <a:effectLst/>
                <a:latin typeface="Arial" panose="020B0604020202020204" pitchFamily="34" charset="0"/>
              </a:rPr>
              <a:t> of sailors, merchants, </a:t>
            </a:r>
            <a:r>
              <a:rPr lang="en-GB" b="0" i="0" u="none" strike="noStrike" dirty="0">
                <a:effectLst/>
                <a:latin typeface="Arial" panose="020B0604020202020204" pitchFamily="34" charset="0"/>
              </a:rPr>
              <a:t>archers</a:t>
            </a:r>
            <a:r>
              <a:rPr lang="en-GB" b="0" i="0" dirty="0">
                <a:effectLst/>
                <a:latin typeface="Arial" panose="020B0604020202020204" pitchFamily="34" charset="0"/>
              </a:rPr>
              <a:t>, repentant thieves, children and students in various cities and countries around Europe. </a:t>
            </a:r>
            <a:endParaRPr lang="en-GB" dirty="0"/>
          </a:p>
        </p:txBody>
      </p:sp>
      <p:pic>
        <p:nvPicPr>
          <p:cNvPr id="1026" name="Picture 2">
            <a:extLst>
              <a:ext uri="{FF2B5EF4-FFF2-40B4-BE49-F238E27FC236}">
                <a16:creationId xmlns:a16="http://schemas.microsoft.com/office/drawing/2014/main" id="{F1A315BC-0A8B-4223-99FB-0A0CA4C195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228"/>
          <a:stretch/>
        </p:blipFill>
        <p:spPr bwMode="auto">
          <a:xfrm>
            <a:off x="8075507" y="365125"/>
            <a:ext cx="4043680" cy="5690894"/>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D0F754E-700A-4DEC-9204-7B76BA315251}"/>
              </a:ext>
            </a:extLst>
          </p:cNvPr>
          <p:cNvSpPr txBox="1">
            <a:spLocks/>
          </p:cNvSpPr>
          <p:nvPr/>
        </p:nvSpPr>
        <p:spPr>
          <a:xfrm>
            <a:off x="7863841" y="5794228"/>
            <a:ext cx="42553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Arial" panose="020B0604020202020204" pitchFamily="34" charset="0"/>
                <a:cs typeface="Arial" panose="020B0604020202020204" pitchFamily="34" charset="0"/>
              </a:rPr>
              <a:t>St. Nicholas. Pray for us.</a:t>
            </a:r>
          </a:p>
        </p:txBody>
      </p:sp>
    </p:spTree>
    <p:extLst>
      <p:ext uri="{BB962C8B-B14F-4D97-AF65-F5344CB8AC3E}">
        <p14:creationId xmlns:p14="http://schemas.microsoft.com/office/powerpoint/2010/main" val="202530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E67E-41CF-4827-BBDF-A599403C5070}"/>
              </a:ext>
            </a:extLst>
          </p:cNvPr>
          <p:cNvSpPr>
            <a:spLocks noGrp="1"/>
          </p:cNvSpPr>
          <p:nvPr>
            <p:ph type="title"/>
          </p:nvPr>
        </p:nvSpPr>
        <p:spPr>
          <a:xfrm>
            <a:off x="360947" y="365125"/>
            <a:ext cx="5414487" cy="1295232"/>
          </a:xfrm>
        </p:spPr>
        <p:txBody>
          <a:bodyPr>
            <a:noAutofit/>
          </a:bodyPr>
          <a:lstStyle/>
          <a:p>
            <a:r>
              <a:rPr lang="en-GB" sz="3600" dirty="0">
                <a:latin typeface="Arial" panose="020B0604020202020204" pitchFamily="34" charset="0"/>
                <a:cs typeface="Arial" panose="020B0604020202020204" pitchFamily="34" charset="0"/>
              </a:rPr>
              <a:t>7</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December</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St. Ambrose, </a:t>
            </a:r>
            <a:br>
              <a:rPr lang="en-GB" sz="36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Doctor of the Church</a:t>
            </a:r>
            <a:r>
              <a:rPr lang="en-GB" sz="3600"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39CF4BF1-1B85-47AA-97B1-7627392C501A}"/>
              </a:ext>
            </a:extLst>
          </p:cNvPr>
          <p:cNvSpPr>
            <a:spLocks noGrp="1"/>
          </p:cNvSpPr>
          <p:nvPr>
            <p:ph idx="1"/>
          </p:nvPr>
        </p:nvSpPr>
        <p:spPr>
          <a:xfrm>
            <a:off x="0" y="2407886"/>
            <a:ext cx="6095999" cy="3462228"/>
          </a:xfrm>
        </p:spPr>
        <p:txBody>
          <a:bodyPr>
            <a:normAutofit fontScale="70000" lnSpcReduction="20000"/>
          </a:bodyPr>
          <a:lstStyle/>
          <a:p>
            <a:pPr algn="just">
              <a:lnSpc>
                <a:spcPct val="120000"/>
              </a:lnSpc>
              <a:spcBef>
                <a:spcPts val="0"/>
              </a:spcBef>
            </a:pPr>
            <a:r>
              <a:rPr lang="en-GB" dirty="0">
                <a:latin typeface="Arial" panose="020B0604020202020204" pitchFamily="34" charset="0"/>
                <a:cs typeface="Arial" panose="020B0604020202020204" pitchFamily="34" charset="0"/>
              </a:rPr>
              <a:t>Saint Ambrose, also known as Aurelius Ambrosius, is one of the four original doctors of the Church. He was the Bishop of Milan and became one of the most important theological figure of the 4th century.</a:t>
            </a:r>
          </a:p>
          <a:p>
            <a:pPr algn="just">
              <a:lnSpc>
                <a:spcPct val="120000"/>
              </a:lnSpc>
              <a:spcBef>
                <a:spcPts val="0"/>
              </a:spcBef>
            </a:pPr>
            <a:endParaRPr lang="en-GB" dirty="0">
              <a:latin typeface="Arial" panose="020B0604020202020204" pitchFamily="34" charset="0"/>
              <a:cs typeface="Arial" panose="020B0604020202020204" pitchFamily="34" charset="0"/>
            </a:endParaRPr>
          </a:p>
          <a:p>
            <a:pPr algn="just">
              <a:lnSpc>
                <a:spcPct val="120000"/>
              </a:lnSpc>
              <a:spcBef>
                <a:spcPts val="0"/>
              </a:spcBef>
            </a:pPr>
            <a:r>
              <a:rPr lang="en-GB" dirty="0">
                <a:latin typeface="Arial" panose="020B0604020202020204" pitchFamily="34" charset="0"/>
                <a:cs typeface="Arial" panose="020B0604020202020204" pitchFamily="34" charset="0"/>
              </a:rPr>
              <a:t>He is the patron saint of bee keepers, beggars and learning.</a:t>
            </a:r>
          </a:p>
          <a:p>
            <a:endParaRPr lang="en-GB" sz="1800" dirty="0">
              <a:latin typeface="Arial" panose="020B0604020202020204" pitchFamily="34" charset="0"/>
              <a:cs typeface="Arial" panose="020B0604020202020204" pitchFamily="34" charset="0"/>
            </a:endParaRPr>
          </a:p>
          <a:p>
            <a:pPr marL="0" indent="0">
              <a:buNone/>
            </a:pPr>
            <a:r>
              <a:rPr lang="en-GB" sz="3500" b="1" dirty="0">
                <a:latin typeface="Arial" panose="020B0604020202020204" pitchFamily="34" charset="0"/>
                <a:cs typeface="Arial" panose="020B0604020202020204" pitchFamily="34" charset="0"/>
              </a:rPr>
              <a:t>St. Ambrose…. Pray for us….</a:t>
            </a:r>
          </a:p>
          <a:p>
            <a:endParaRPr lang="en-GB" sz="1800" dirty="0"/>
          </a:p>
        </p:txBody>
      </p:sp>
      <p:pic>
        <p:nvPicPr>
          <p:cNvPr id="6" name="Picture 5" descr="A picture containing indoor, sitting, laying, dog&#10;&#10;Description automatically generated">
            <a:extLst>
              <a:ext uri="{FF2B5EF4-FFF2-40B4-BE49-F238E27FC236}">
                <a16:creationId xmlns:a16="http://schemas.microsoft.com/office/drawing/2014/main" id="{F40FA70D-9538-4058-90E8-1B4CE73A7888}"/>
              </a:ext>
            </a:extLst>
          </p:cNvPr>
          <p:cNvPicPr>
            <a:picLocks noChangeAspect="1"/>
          </p:cNvPicPr>
          <p:nvPr/>
        </p:nvPicPr>
        <p:blipFill rotWithShape="1">
          <a:blip r:embed="rId2">
            <a:extLst>
              <a:ext uri="{28A0092B-C50C-407E-A947-70E740481C1C}">
                <a14:useLocalDpi xmlns:a14="http://schemas.microsoft.com/office/drawing/2010/main" val="0"/>
              </a:ext>
            </a:extLst>
          </a:blip>
          <a:srcRect r="-2" b="2287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7803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299566-38A1-4187-A3EB-566CC0F74BC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29211"/>
          <a:stretch/>
        </p:blipFill>
        <p:spPr>
          <a:xfrm>
            <a:off x="5797543" y="10"/>
            <a:ext cx="6394152" cy="6857990"/>
          </a:xfrm>
          <a:prstGeom prst="rect">
            <a:avLst/>
          </a:prstGeom>
          <a:effectLst>
            <a:softEdge rad="88900"/>
          </a:effectLst>
        </p:spPr>
      </p:pic>
      <p:sp>
        <p:nvSpPr>
          <p:cNvPr id="2" name="Title 1">
            <a:extLst>
              <a:ext uri="{FF2B5EF4-FFF2-40B4-BE49-F238E27FC236}">
                <a16:creationId xmlns:a16="http://schemas.microsoft.com/office/drawing/2014/main" id="{FBBC846D-FABA-4558-99F0-D1E056AB8F3F}"/>
              </a:ext>
            </a:extLst>
          </p:cNvPr>
          <p:cNvSpPr>
            <a:spLocks noGrp="1"/>
          </p:cNvSpPr>
          <p:nvPr>
            <p:ph type="title"/>
          </p:nvPr>
        </p:nvSpPr>
        <p:spPr>
          <a:xfrm>
            <a:off x="202739" y="179012"/>
            <a:ext cx="5392066" cy="1311664"/>
          </a:xfrm>
        </p:spPr>
        <p:txBody>
          <a:bodyPr>
            <a:normAutofit fontScale="90000"/>
          </a:bodyPr>
          <a:lstStyle/>
          <a:p>
            <a:r>
              <a:rPr lang="en-GB" sz="3200" b="1" dirty="0">
                <a:solidFill>
                  <a:srgbClr val="000000"/>
                </a:solidFill>
                <a:latin typeface="Arial" panose="020B0604020202020204" pitchFamily="34" charset="0"/>
                <a:cs typeface="Arial" panose="020B0604020202020204" pitchFamily="34" charset="0"/>
              </a:rPr>
              <a:t>8</a:t>
            </a:r>
            <a:r>
              <a:rPr lang="en-GB" sz="3200" b="1" baseline="30000" dirty="0">
                <a:solidFill>
                  <a:srgbClr val="000000"/>
                </a:solidFill>
                <a:latin typeface="Arial" panose="020B0604020202020204" pitchFamily="34" charset="0"/>
                <a:cs typeface="Arial" panose="020B0604020202020204" pitchFamily="34" charset="0"/>
              </a:rPr>
              <a:t>th</a:t>
            </a:r>
            <a:r>
              <a:rPr lang="en-GB" sz="3200" b="1" dirty="0">
                <a:solidFill>
                  <a:srgbClr val="000000"/>
                </a:solidFill>
                <a:latin typeface="Arial" panose="020B0604020202020204" pitchFamily="34" charset="0"/>
                <a:cs typeface="Arial" panose="020B0604020202020204" pitchFamily="34" charset="0"/>
              </a:rPr>
              <a:t> December</a:t>
            </a:r>
            <a:br>
              <a:rPr lang="en-GB" sz="3200" b="1" dirty="0">
                <a:solidFill>
                  <a:srgbClr val="000000"/>
                </a:solidFill>
                <a:latin typeface="Arial" panose="020B0604020202020204" pitchFamily="34" charset="0"/>
                <a:cs typeface="Arial" panose="020B0604020202020204" pitchFamily="34" charset="0"/>
              </a:rPr>
            </a:br>
            <a:r>
              <a:rPr lang="en-GB" sz="3200" b="1" dirty="0">
                <a:solidFill>
                  <a:srgbClr val="000000"/>
                </a:solidFill>
                <a:latin typeface="Arial" panose="020B0604020202020204" pitchFamily="34" charset="0"/>
                <a:cs typeface="Arial" panose="020B0604020202020204" pitchFamily="34" charset="0"/>
              </a:rPr>
              <a:t>Immaculate Conception of the Blessed Virgin Mary</a:t>
            </a:r>
            <a:br>
              <a:rPr lang="en-GB" sz="2100" b="1" dirty="0">
                <a:solidFill>
                  <a:srgbClr val="000000"/>
                </a:solidFill>
              </a:rPr>
            </a:br>
            <a:r>
              <a:rPr lang="en-GB" sz="2100" b="1" dirty="0">
                <a:solidFill>
                  <a:srgbClr val="000000"/>
                </a:solidFill>
              </a:rPr>
              <a:t>	</a:t>
            </a:r>
          </a:p>
        </p:txBody>
      </p:sp>
      <p:sp>
        <p:nvSpPr>
          <p:cNvPr id="9" name="Content Placeholder 8">
            <a:extLst>
              <a:ext uri="{FF2B5EF4-FFF2-40B4-BE49-F238E27FC236}">
                <a16:creationId xmlns:a16="http://schemas.microsoft.com/office/drawing/2014/main" id="{5BC210C3-16F9-4EDC-9305-64F16A1D9B58}"/>
              </a:ext>
            </a:extLst>
          </p:cNvPr>
          <p:cNvSpPr>
            <a:spLocks noGrp="1"/>
          </p:cNvSpPr>
          <p:nvPr>
            <p:ph idx="1"/>
          </p:nvPr>
        </p:nvSpPr>
        <p:spPr>
          <a:xfrm>
            <a:off x="1" y="2461874"/>
            <a:ext cx="5722373" cy="3788830"/>
          </a:xfrm>
        </p:spPr>
        <p:txBody>
          <a:bodyPr anchor="ctr">
            <a:normAutofit fontScale="77500" lnSpcReduction="20000"/>
          </a:bodyPr>
          <a:lstStyle/>
          <a:p>
            <a:pPr>
              <a:lnSpc>
                <a:spcPct val="120000"/>
              </a:lnSpc>
              <a:spcBef>
                <a:spcPts val="0"/>
              </a:spcBef>
            </a:pPr>
            <a:r>
              <a:rPr lang="en-GB" dirty="0">
                <a:latin typeface="Arial" panose="020B0604020202020204" pitchFamily="34" charset="0"/>
                <a:cs typeface="Arial" panose="020B0604020202020204" pitchFamily="34" charset="0"/>
              </a:rPr>
              <a:t>Patroness of the Archdiocese Of Birmingham.</a:t>
            </a:r>
          </a:p>
          <a:p>
            <a:pPr>
              <a:lnSpc>
                <a:spcPct val="120000"/>
              </a:lnSpc>
              <a:spcBef>
                <a:spcPts val="0"/>
              </a:spcBef>
            </a:pPr>
            <a:endParaRPr lang="en-GB" b="1" dirty="0">
              <a:latin typeface="Arial" panose="020B0604020202020204" pitchFamily="34" charset="0"/>
              <a:cs typeface="Arial" panose="020B0604020202020204" pitchFamily="34" charset="0"/>
            </a:endParaRPr>
          </a:p>
          <a:p>
            <a:pPr>
              <a:lnSpc>
                <a:spcPct val="120000"/>
              </a:lnSpc>
              <a:spcBef>
                <a:spcPts val="0"/>
              </a:spcBef>
            </a:pPr>
            <a:r>
              <a:rPr lang="en-GB" dirty="0">
                <a:latin typeface="Arial" panose="020B0604020202020204" pitchFamily="34" charset="0"/>
                <a:cs typeface="Arial" panose="020B0604020202020204" pitchFamily="34" charset="0"/>
              </a:rPr>
              <a:t>The Immaculate Conception, according to the teaching of the Catholic Church, is the conception of the Blessed Virgin Mary free from original sin by virtue of the foreseen merits of her son Jesus Christ.</a:t>
            </a:r>
          </a:p>
          <a:p>
            <a:pPr marL="0" indent="0">
              <a:lnSpc>
                <a:spcPct val="120000"/>
              </a:lnSpc>
              <a:spcBef>
                <a:spcPts val="0"/>
              </a:spcBef>
              <a:buNone/>
            </a:pPr>
            <a:endParaRPr lang="en-GB" b="1" dirty="0">
              <a:latin typeface="Arial" panose="020B0604020202020204" pitchFamily="34" charset="0"/>
              <a:cs typeface="Arial" panose="020B0604020202020204" pitchFamily="34" charset="0"/>
            </a:endParaRPr>
          </a:p>
          <a:p>
            <a:pPr>
              <a:lnSpc>
                <a:spcPct val="120000"/>
              </a:lnSpc>
              <a:spcBef>
                <a:spcPts val="0"/>
              </a:spcBef>
            </a:pPr>
            <a:r>
              <a:rPr lang="en-GB" b="1" dirty="0">
                <a:latin typeface="Arial" panose="020B0604020202020204" pitchFamily="34" charset="0"/>
                <a:cs typeface="Arial" panose="020B0604020202020204" pitchFamily="34" charset="0"/>
              </a:rPr>
              <a:t>Immaculate Mary… Pray for us….</a:t>
            </a:r>
          </a:p>
          <a:p>
            <a:endParaRPr lang="en-GB" b="1" dirty="0"/>
          </a:p>
          <a:p>
            <a:endParaRPr lang="en-US" sz="2000" dirty="0">
              <a:solidFill>
                <a:srgbClr val="000000"/>
              </a:solidFill>
            </a:endParaRPr>
          </a:p>
        </p:txBody>
      </p:sp>
    </p:spTree>
    <p:extLst>
      <p:ext uri="{BB962C8B-B14F-4D97-AF65-F5344CB8AC3E}">
        <p14:creationId xmlns:p14="http://schemas.microsoft.com/office/powerpoint/2010/main" val="331243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4C08C-6314-B549-A238-664868F38378}"/>
              </a:ext>
            </a:extLst>
          </p:cNvPr>
          <p:cNvSpPr>
            <a:spLocks noGrp="1"/>
          </p:cNvSpPr>
          <p:nvPr>
            <p:ph type="title"/>
          </p:nvPr>
        </p:nvSpPr>
        <p:spPr>
          <a:xfrm>
            <a:off x="95693" y="325369"/>
            <a:ext cx="4912989" cy="1956841"/>
          </a:xfrm>
        </p:spPr>
        <p:txBody>
          <a:bodyPr anchor="b">
            <a:normAutofit fontScale="90000"/>
          </a:bodyPr>
          <a:lstStyle/>
          <a:p>
            <a:r>
              <a:rPr lang="en-GB" sz="5400" b="1" dirty="0">
                <a:latin typeface="Arial" panose="020B0604020202020204" pitchFamily="34" charset="0"/>
                <a:cs typeface="Arial" panose="020B0604020202020204" pitchFamily="34" charset="0"/>
              </a:rPr>
              <a:t>1</a:t>
            </a:r>
            <a:r>
              <a:rPr lang="en-GB" sz="5400" b="1" baseline="30000" dirty="0">
                <a:latin typeface="Arial" panose="020B0604020202020204" pitchFamily="34" charset="0"/>
                <a:cs typeface="Arial" panose="020B0604020202020204" pitchFamily="34" charset="0"/>
              </a:rPr>
              <a:t>st</a:t>
            </a:r>
            <a:r>
              <a:rPr lang="en-GB" sz="5400" b="1" dirty="0">
                <a:latin typeface="Arial" panose="020B0604020202020204" pitchFamily="34" charset="0"/>
                <a:cs typeface="Arial" panose="020B0604020202020204" pitchFamily="34" charset="0"/>
              </a:rPr>
              <a:t> November</a:t>
            </a:r>
            <a:br>
              <a:rPr lang="en-GB" sz="5400" b="1" dirty="0">
                <a:latin typeface="Arial" panose="020B0604020202020204" pitchFamily="34" charset="0"/>
                <a:cs typeface="Arial" panose="020B0604020202020204" pitchFamily="34" charset="0"/>
              </a:rPr>
            </a:br>
            <a:r>
              <a:rPr lang="en-GB" sz="6000" b="1" dirty="0">
                <a:latin typeface="Arial" panose="020B0604020202020204" pitchFamily="34" charset="0"/>
                <a:cs typeface="Arial" panose="020B0604020202020204" pitchFamily="34" charset="0"/>
              </a:rPr>
              <a:t>All Saints Day</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50A3C3-A84A-CA34-309E-807C0C2EADD3}"/>
              </a:ext>
            </a:extLst>
          </p:cNvPr>
          <p:cNvSpPr>
            <a:spLocks noGrp="1"/>
          </p:cNvSpPr>
          <p:nvPr>
            <p:ph idx="1"/>
          </p:nvPr>
        </p:nvSpPr>
        <p:spPr>
          <a:xfrm>
            <a:off x="0" y="2872899"/>
            <a:ext cx="4883669" cy="3641444"/>
          </a:xfrm>
        </p:spPr>
        <p:txBody>
          <a:bodyPr>
            <a:normAutofit/>
          </a:bodyPr>
          <a:lstStyle/>
          <a:p>
            <a:pPr>
              <a:lnSpc>
                <a:spcPct val="100000"/>
              </a:lnSpc>
              <a:spcBef>
                <a:spcPts val="0"/>
              </a:spcBef>
            </a:pPr>
            <a:r>
              <a:rPr lang="en-GB" sz="2000" b="0" i="0" dirty="0">
                <a:effectLst/>
                <a:latin typeface="Arial" panose="020B0604020202020204" pitchFamily="34" charset="0"/>
                <a:cs typeface="Arial" panose="020B0604020202020204" pitchFamily="34" charset="0"/>
              </a:rPr>
              <a:t>The day is dedicated to the saints of the Church, that is, all those who have attained heaven. It should not be confused with All Souls' Day, which is observed on November 2, and is dedicated to those who have died and not yet reached heaven.</a:t>
            </a:r>
          </a:p>
          <a:p>
            <a:pPr>
              <a:lnSpc>
                <a:spcPct val="100000"/>
              </a:lnSpc>
              <a:spcBef>
                <a:spcPts val="0"/>
              </a:spcBef>
            </a:pPr>
            <a:r>
              <a:rPr lang="en-GB" sz="2000" b="0" i="0" dirty="0">
                <a:effectLst/>
                <a:latin typeface="Arial" panose="020B0604020202020204" pitchFamily="34" charset="0"/>
                <a:cs typeface="Arial" panose="020B0604020202020204" pitchFamily="34" charset="0"/>
              </a:rPr>
              <a:t>All Saints' Day observances tend to focus on known saints --that is those recognised in the canon of the saints by the Catholic Church.</a:t>
            </a:r>
          </a:p>
          <a:p>
            <a:endParaRPr lang="en-GB" sz="1900" dirty="0"/>
          </a:p>
        </p:txBody>
      </p:sp>
      <p:pic>
        <p:nvPicPr>
          <p:cNvPr id="1026" name="Picture 2" descr="See the source image">
            <a:extLst>
              <a:ext uri="{FF2B5EF4-FFF2-40B4-BE49-F238E27FC236}">
                <a16:creationId xmlns:a16="http://schemas.microsoft.com/office/drawing/2014/main" id="{31BE542A-CEAB-B936-5968-AF6C6AE87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80" r="3020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3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of St. Juan Diego">
            <a:extLst>
              <a:ext uri="{FF2B5EF4-FFF2-40B4-BE49-F238E27FC236}">
                <a16:creationId xmlns:a16="http://schemas.microsoft.com/office/drawing/2014/main" id="{B3669B17-7C84-41F8-8CEA-45763A217C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9" r="7651" b="2"/>
          <a:stretch/>
        </p:blipFill>
        <p:spPr bwMode="auto">
          <a:xfrm>
            <a:off x="20" y="10"/>
            <a:ext cx="5409897" cy="685799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0DAC7-8FA6-47AF-99F9-C6F6653944C2}"/>
              </a:ext>
            </a:extLst>
          </p:cNvPr>
          <p:cNvSpPr>
            <a:spLocks noGrp="1"/>
          </p:cNvSpPr>
          <p:nvPr>
            <p:ph type="title"/>
          </p:nvPr>
        </p:nvSpPr>
        <p:spPr>
          <a:xfrm>
            <a:off x="6782085" y="-179926"/>
            <a:ext cx="4110197" cy="907199"/>
          </a:xfrm>
        </p:spPr>
        <p:txBody>
          <a:bodyPr anchor="b">
            <a:normAutofit fontScale="90000"/>
          </a:bodyPr>
          <a:lstStyle/>
          <a:p>
            <a:pPr algn="ctr"/>
            <a: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9</a:t>
            </a:r>
            <a:r>
              <a:rPr lang="en-GB" sz="2200" b="1" baseline="30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th</a:t>
            </a:r>
            <a: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December</a:t>
            </a:r>
            <a:b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St. John Diego </a:t>
            </a:r>
            <a:r>
              <a:rPr lang="en-GB" sz="2200" b="1" dirty="0" err="1">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Cuauhtlatoatzin</a:t>
            </a:r>
            <a:endParaRPr lang="en-GB" sz="2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18FDEC-0A01-44BC-8403-DEE1DB4B092C}"/>
              </a:ext>
            </a:extLst>
          </p:cNvPr>
          <p:cNvSpPr>
            <a:spLocks noGrp="1"/>
          </p:cNvSpPr>
          <p:nvPr>
            <p:ph idx="1"/>
          </p:nvPr>
        </p:nvSpPr>
        <p:spPr>
          <a:xfrm>
            <a:off x="6129335" y="958747"/>
            <a:ext cx="5343529" cy="3075480"/>
          </a:xfrm>
        </p:spPr>
        <p:txBody>
          <a:bodyPr anchor="t">
            <a:normAutofit/>
          </a:bodyPr>
          <a:lstStyle/>
          <a:p>
            <a:r>
              <a:rPr lang="en-GB" sz="1900" b="0" i="0" dirty="0">
                <a:effectLst/>
                <a:latin typeface="Arial" panose="020B0604020202020204" pitchFamily="34" charset="0"/>
                <a:cs typeface="Arial" panose="020B0604020202020204" pitchFamily="34" charset="0"/>
              </a:rPr>
              <a:t>Saint Juan Diego was born in 1474 as </a:t>
            </a:r>
            <a:r>
              <a:rPr lang="en-GB" sz="1900" b="0" i="0" dirty="0" err="1">
                <a:effectLst/>
                <a:latin typeface="Arial" panose="020B0604020202020204" pitchFamily="34" charset="0"/>
                <a:cs typeface="Arial" panose="020B0604020202020204" pitchFamily="34" charset="0"/>
              </a:rPr>
              <a:t>Cuauhtlatoatzin</a:t>
            </a:r>
            <a:r>
              <a:rPr lang="en-GB" sz="1900" b="0" i="0" dirty="0">
                <a:effectLst/>
                <a:latin typeface="Arial" panose="020B0604020202020204" pitchFamily="34" charset="0"/>
                <a:cs typeface="Arial" panose="020B0604020202020204" pitchFamily="34" charset="0"/>
              </a:rPr>
              <a:t>, a native to Mexico. </a:t>
            </a:r>
          </a:p>
          <a:p>
            <a:r>
              <a:rPr lang="en-GB" sz="1900" b="0" i="0" dirty="0">
                <a:effectLst/>
                <a:latin typeface="Arial" panose="020B0604020202020204" pitchFamily="34" charset="0"/>
                <a:cs typeface="Arial" panose="020B0604020202020204" pitchFamily="34" charset="0"/>
              </a:rPr>
              <a:t>He became the first Roman Catholic indigenous saint from the Americas.</a:t>
            </a:r>
          </a:p>
          <a:p>
            <a:r>
              <a:rPr lang="en-GB" sz="1900" b="0" i="0" dirty="0">
                <a:effectLst/>
                <a:latin typeface="Arial" panose="020B0604020202020204" pitchFamily="34" charset="0"/>
                <a:cs typeface="Arial" panose="020B0604020202020204" pitchFamily="34" charset="0"/>
              </a:rPr>
              <a:t>He was recognized for his religious fervour, his respectful and gracious attitude toward the Virgin Mary and his Bishop Juan de </a:t>
            </a:r>
            <a:r>
              <a:rPr lang="en-GB" sz="1900" b="0" i="0" dirty="0" err="1">
                <a:effectLst/>
                <a:latin typeface="Arial" panose="020B0604020202020204" pitchFamily="34" charset="0"/>
                <a:cs typeface="Arial" panose="020B0604020202020204" pitchFamily="34" charset="0"/>
              </a:rPr>
              <a:t>Zumarraga</a:t>
            </a:r>
            <a:r>
              <a:rPr lang="en-GB" sz="1900" b="0" i="0" dirty="0">
                <a:effectLst/>
                <a:latin typeface="Arial" panose="020B0604020202020204" pitchFamily="34" charset="0"/>
                <a:cs typeface="Arial" panose="020B0604020202020204" pitchFamily="34" charset="0"/>
              </a:rPr>
              <a:t>, and his undying love for his ill uncle.</a:t>
            </a:r>
            <a:endParaRPr lang="en-GB" sz="19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DD83E8-0C87-402B-AB8E-92D2F04BB992}"/>
              </a:ext>
            </a:extLst>
          </p:cNvPr>
          <p:cNvSpPr txBox="1"/>
          <p:nvPr/>
        </p:nvSpPr>
        <p:spPr>
          <a:xfrm>
            <a:off x="5409917" y="5761048"/>
            <a:ext cx="6607277" cy="1508105"/>
          </a:xfrm>
          <a:prstGeom prst="rect">
            <a:avLst/>
          </a:prstGeom>
          <a:noFill/>
        </p:spPr>
        <p:txBody>
          <a:bodyPr wrap="square">
            <a:spAutoFit/>
          </a:bodyPr>
          <a:lstStyle/>
          <a:p>
            <a:pPr>
              <a:spcAft>
                <a:spcPts val="600"/>
              </a:spcAft>
            </a:pPr>
            <a:r>
              <a:rPr lang="en-GB" sz="1600" dirty="0">
                <a:latin typeface="Arial" panose="020B0604020202020204" pitchFamily="34" charset="0"/>
                <a:cs typeface="Arial" panose="020B0604020202020204" pitchFamily="34" charset="0"/>
              </a:rPr>
              <a:t>                Learn more about his life:</a:t>
            </a:r>
          </a:p>
          <a:p>
            <a:pPr>
              <a:spcAft>
                <a:spcPts val="600"/>
              </a:spcAft>
            </a:pPr>
            <a:r>
              <a:rPr lang="en-GB" sz="1600" dirty="0">
                <a:solidFill>
                  <a:srgbClr val="0563C1"/>
                </a:solidFill>
                <a:latin typeface="Arial" panose="020B0604020202020204" pitchFamily="34" charset="0"/>
                <a:cs typeface="Arial" panose="020B0604020202020204" pitchFamily="34" charset="0"/>
              </a:rPr>
              <a:t>https://www.youtube.com/watch?v=--IRbuAu2XQ&amp;autoplay=1&amp;list=PL58g24NgWPIzvBk2IQVES_xC4WTm6-CDI</a:t>
            </a:r>
            <a:endParaRPr lang="en-GB" sz="1600" dirty="0">
              <a:latin typeface="Arial" panose="020B0604020202020204" pitchFamily="34" charset="0"/>
              <a:cs typeface="Arial" panose="020B0604020202020204" pitchFamily="34" charset="0"/>
            </a:endParaRPr>
          </a:p>
          <a:p>
            <a:pPr>
              <a:spcAft>
                <a:spcPts val="600"/>
              </a:spcAft>
            </a:pPr>
            <a:endParaRPr lang="en-GB" dirty="0"/>
          </a:p>
        </p:txBody>
      </p:sp>
      <p:sp>
        <p:nvSpPr>
          <p:cNvPr id="8" name="TextBox 7">
            <a:extLst>
              <a:ext uri="{FF2B5EF4-FFF2-40B4-BE49-F238E27FC236}">
                <a16:creationId xmlns:a16="http://schemas.microsoft.com/office/drawing/2014/main" id="{B049BDCE-BFDE-4C23-8217-6B3401C7E225}"/>
              </a:ext>
            </a:extLst>
          </p:cNvPr>
          <p:cNvSpPr txBox="1"/>
          <p:nvPr/>
        </p:nvSpPr>
        <p:spPr>
          <a:xfrm>
            <a:off x="6408420" y="3792453"/>
            <a:ext cx="4084320" cy="1723549"/>
          </a:xfrm>
          <a:prstGeom prst="rect">
            <a:avLst/>
          </a:prstGeom>
          <a:noFill/>
        </p:spPr>
        <p:txBody>
          <a:bodyPr wrap="square">
            <a:spAutoFit/>
          </a:bodyPr>
          <a:lstStyle/>
          <a:p>
            <a:pPr>
              <a:spcAft>
                <a:spcPts val="600"/>
              </a:spcAft>
            </a:pPr>
            <a:r>
              <a:rPr lang="en-GB" sz="1600" b="1" i="0" dirty="0">
                <a:solidFill>
                  <a:srgbClr val="333333"/>
                </a:solidFill>
                <a:effectLst/>
                <a:latin typeface="Arial" panose="020B0604020202020204" pitchFamily="34" charset="0"/>
                <a:cs typeface="Arial" panose="020B0604020202020204" pitchFamily="34" charset="0"/>
              </a:rPr>
              <a:t>Birth:</a:t>
            </a:r>
            <a:r>
              <a:rPr lang="en-GB" sz="1600" b="0" i="0" dirty="0">
                <a:solidFill>
                  <a:srgbClr val="333333"/>
                </a:solidFill>
                <a:effectLst/>
                <a:latin typeface="Arial" panose="020B0604020202020204" pitchFamily="34" charset="0"/>
                <a:cs typeface="Arial" panose="020B0604020202020204" pitchFamily="34" charset="0"/>
              </a:rPr>
              <a:t>   1474</a:t>
            </a:r>
            <a:br>
              <a:rPr lang="en-GB" sz="1600" dirty="0">
                <a:latin typeface="Arial" panose="020B0604020202020204" pitchFamily="34" charset="0"/>
                <a:cs typeface="Arial" panose="020B0604020202020204" pitchFamily="34" charset="0"/>
              </a:rPr>
            </a:br>
            <a:r>
              <a:rPr lang="en-GB" sz="1600" b="1" i="0" dirty="0">
                <a:solidFill>
                  <a:srgbClr val="333333"/>
                </a:solidFill>
                <a:effectLst/>
                <a:latin typeface="Arial" panose="020B0604020202020204" pitchFamily="34" charset="0"/>
                <a:cs typeface="Arial" panose="020B0604020202020204" pitchFamily="34" charset="0"/>
              </a:rPr>
              <a:t>Death:</a:t>
            </a:r>
            <a:r>
              <a:rPr lang="en-GB" sz="1600" b="0" i="0" dirty="0">
                <a:solidFill>
                  <a:srgbClr val="333333"/>
                </a:solidFill>
                <a:effectLst/>
                <a:latin typeface="Arial" panose="020B0604020202020204" pitchFamily="34" charset="0"/>
                <a:cs typeface="Arial" panose="020B0604020202020204" pitchFamily="34" charset="0"/>
              </a:rPr>
              <a:t> 1548</a:t>
            </a:r>
            <a:br>
              <a:rPr lang="en-GB" sz="1600" dirty="0">
                <a:latin typeface="Arial" panose="020B0604020202020204" pitchFamily="34" charset="0"/>
                <a:cs typeface="Arial" panose="020B0604020202020204" pitchFamily="34" charset="0"/>
              </a:rPr>
            </a:br>
            <a:r>
              <a:rPr lang="en-GB" sz="1600" b="1" i="0" dirty="0">
                <a:solidFill>
                  <a:srgbClr val="333333"/>
                </a:solidFill>
                <a:effectLst/>
                <a:latin typeface="Arial" panose="020B0604020202020204" pitchFamily="34" charset="0"/>
                <a:cs typeface="Arial" panose="020B0604020202020204" pitchFamily="34" charset="0"/>
              </a:rPr>
              <a:t>Beatified:</a:t>
            </a:r>
            <a:r>
              <a:rPr lang="en-GB" sz="1600" b="0" i="0" dirty="0">
                <a:solidFill>
                  <a:srgbClr val="333333"/>
                </a:solidFill>
                <a:effectLst/>
                <a:latin typeface="Arial" panose="020B0604020202020204" pitchFamily="34" charset="0"/>
                <a:cs typeface="Arial" panose="020B0604020202020204" pitchFamily="34" charset="0"/>
              </a:rPr>
              <a:t> </a:t>
            </a:r>
          </a:p>
          <a:p>
            <a:pPr>
              <a:spcAft>
                <a:spcPts val="600"/>
              </a:spcAft>
            </a:pPr>
            <a:r>
              <a:rPr lang="en-GB" sz="1600" dirty="0">
                <a:solidFill>
                  <a:srgbClr val="333333"/>
                </a:solidFill>
                <a:latin typeface="Arial" panose="020B0604020202020204" pitchFamily="34" charset="0"/>
                <a:cs typeface="Arial" panose="020B0604020202020204" pitchFamily="34" charset="0"/>
              </a:rPr>
              <a:t>           </a:t>
            </a:r>
            <a:r>
              <a:rPr lang="en-GB" sz="1600" b="0" i="0" dirty="0">
                <a:solidFill>
                  <a:srgbClr val="333333"/>
                </a:solidFill>
                <a:effectLst/>
                <a:latin typeface="Arial" panose="020B0604020202020204" pitchFamily="34" charset="0"/>
                <a:cs typeface="Arial" panose="020B0604020202020204" pitchFamily="34" charset="0"/>
              </a:rPr>
              <a:t>May 6, 1990 by Pope John Paul II</a:t>
            </a:r>
            <a:br>
              <a:rPr lang="en-GB" sz="1600" dirty="0">
                <a:latin typeface="Arial" panose="020B0604020202020204" pitchFamily="34" charset="0"/>
                <a:cs typeface="Arial" panose="020B0604020202020204" pitchFamily="34" charset="0"/>
              </a:rPr>
            </a:br>
            <a:r>
              <a:rPr lang="en-GB" sz="1600" b="1" i="0" dirty="0">
                <a:solidFill>
                  <a:srgbClr val="333333"/>
                </a:solidFill>
                <a:effectLst/>
                <a:latin typeface="Arial" panose="020B0604020202020204" pitchFamily="34" charset="0"/>
                <a:cs typeface="Arial" panose="020B0604020202020204" pitchFamily="34" charset="0"/>
              </a:rPr>
              <a:t>Canonized: </a:t>
            </a:r>
          </a:p>
          <a:p>
            <a:pPr>
              <a:spcAft>
                <a:spcPts val="600"/>
              </a:spcAft>
            </a:pPr>
            <a:r>
              <a:rPr lang="en-GB" sz="1600" b="0" i="0" dirty="0">
                <a:solidFill>
                  <a:srgbClr val="333333"/>
                </a:solidFill>
                <a:effectLst/>
                <a:latin typeface="Arial" panose="020B0604020202020204" pitchFamily="34" charset="0"/>
                <a:cs typeface="Arial" panose="020B0604020202020204" pitchFamily="34" charset="0"/>
              </a:rPr>
              <a:t>           July 31, 2002 by Pope John Paul II</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897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F6D521-B081-4732-8629-3ADEDA09F394}"/>
              </a:ext>
            </a:extLst>
          </p:cNvPr>
          <p:cNvSpPr>
            <a:spLocks noGrp="1"/>
          </p:cNvSpPr>
          <p:nvPr>
            <p:ph type="title"/>
          </p:nvPr>
        </p:nvSpPr>
        <p:spPr>
          <a:xfrm>
            <a:off x="4143554" y="-19794"/>
            <a:ext cx="8060141" cy="1325563"/>
          </a:xfrm>
        </p:spPr>
        <p:txBody>
          <a:bodyPr>
            <a:noAutofit/>
          </a:bodyPr>
          <a:lstStyle/>
          <a:p>
            <a:r>
              <a:rPr lang="en-GB" sz="3200" dirty="0">
                <a:latin typeface="Arial" panose="020B0604020202020204" pitchFamily="34" charset="0"/>
                <a:cs typeface="Arial" panose="020B0604020202020204" pitchFamily="34" charset="0"/>
              </a:rPr>
              <a:t>10</a:t>
            </a:r>
            <a:r>
              <a:rPr lang="en-GB" sz="3200" baseline="30000" dirty="0">
                <a:latin typeface="Arial" panose="020B0604020202020204" pitchFamily="34" charset="0"/>
                <a:cs typeface="Arial" panose="020B0604020202020204" pitchFamily="34" charset="0"/>
              </a:rPr>
              <a:t>th</a:t>
            </a:r>
            <a:r>
              <a:rPr lang="en-GB" sz="3200" dirty="0">
                <a:latin typeface="Arial" panose="020B0604020202020204" pitchFamily="34" charset="0"/>
                <a:cs typeface="Arial" panose="020B0604020202020204" pitchFamily="34" charset="0"/>
              </a:rPr>
              <a:t> December</a:t>
            </a:r>
            <a:br>
              <a:rPr lang="en-GB" sz="3200" dirty="0">
                <a:latin typeface="Arial" panose="020B0604020202020204" pitchFamily="34" charset="0"/>
                <a:cs typeface="Arial" panose="020B0604020202020204" pitchFamily="34" charset="0"/>
              </a:rPr>
            </a:br>
            <a:r>
              <a:rPr lang="en-GB" sz="2800" dirty="0">
                <a:effectLst/>
                <a:latin typeface="Arial" panose="020B0604020202020204" pitchFamily="34" charset="0"/>
                <a:ea typeface="Calibri" panose="020F0502020204030204" pitchFamily="34" charset="0"/>
                <a:cs typeface="Arial" panose="020B0604020202020204" pitchFamily="34" charset="0"/>
              </a:rPr>
              <a:t>Memorial in Staffordshire of St. Edmund </a:t>
            </a:r>
            <a:r>
              <a:rPr lang="en-GB" sz="2800" dirty="0" err="1">
                <a:effectLst/>
                <a:latin typeface="Arial" panose="020B0604020202020204" pitchFamily="34" charset="0"/>
                <a:ea typeface="Calibri" panose="020F0502020204030204" pitchFamily="34" charset="0"/>
                <a:cs typeface="Arial" panose="020B0604020202020204" pitchFamily="34" charset="0"/>
              </a:rPr>
              <a:t>Ginnings</a:t>
            </a:r>
            <a:endParaRPr lang="en-GB"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CD617F-BC32-41B6-B41D-C6D5C243DCC0}"/>
              </a:ext>
            </a:extLst>
          </p:cNvPr>
          <p:cNvSpPr>
            <a:spLocks noGrp="1"/>
          </p:cNvSpPr>
          <p:nvPr>
            <p:ph idx="1"/>
          </p:nvPr>
        </p:nvSpPr>
        <p:spPr>
          <a:xfrm>
            <a:off x="4098364" y="1170039"/>
            <a:ext cx="8080417" cy="6066503"/>
          </a:xfrm>
        </p:spPr>
        <p:txBody>
          <a:bodyPr>
            <a:noAutofit/>
          </a:bodyPr>
          <a:lstStyle/>
          <a:p>
            <a:pPr>
              <a:spcBef>
                <a:spcPts val="0"/>
              </a:spcBef>
              <a:spcAft>
                <a:spcPts val="600"/>
              </a:spcAft>
            </a:pPr>
            <a:r>
              <a:rPr lang="en-GB" sz="1800" b="0" i="0" dirty="0">
                <a:effectLst/>
                <a:latin typeface="Arial" panose="020B0604020202020204" pitchFamily="34" charset="0"/>
              </a:rPr>
              <a:t>Edmund was born at </a:t>
            </a:r>
            <a:r>
              <a:rPr lang="en-GB" sz="1800" b="0" i="0" strike="noStrike" dirty="0">
                <a:effectLst/>
                <a:latin typeface="Arial" panose="020B0604020202020204" pitchFamily="34" charset="0"/>
              </a:rPr>
              <a:t>Lichfield</a:t>
            </a:r>
            <a:r>
              <a:rPr lang="en-GB" sz="1800" b="0" i="0" dirty="0">
                <a:effectLst/>
                <a:latin typeface="Arial" panose="020B0604020202020204" pitchFamily="34" charset="0"/>
              </a:rPr>
              <a:t> in 1567.  </a:t>
            </a:r>
          </a:p>
          <a:p>
            <a:pPr>
              <a:spcBef>
                <a:spcPts val="0"/>
              </a:spcBef>
              <a:spcAft>
                <a:spcPts val="600"/>
              </a:spcAft>
            </a:pPr>
            <a:r>
              <a:rPr lang="en-GB" sz="1800" b="0" i="0" dirty="0">
                <a:effectLst/>
                <a:latin typeface="Arial" panose="020B0604020202020204" pitchFamily="34" charset="0"/>
              </a:rPr>
              <a:t>At the age of 14yrs he to the </a:t>
            </a:r>
            <a:r>
              <a:rPr lang="en-GB" sz="1800" b="0" i="0" strike="noStrike" dirty="0">
                <a:effectLst/>
                <a:latin typeface="Arial" panose="020B0604020202020204" pitchFamily="34" charset="0"/>
              </a:rPr>
              <a:t>English College</a:t>
            </a:r>
            <a:r>
              <a:rPr lang="en-GB" sz="1800" b="0" i="0" dirty="0">
                <a:effectLst/>
                <a:latin typeface="Arial" panose="020B0604020202020204" pitchFamily="34" charset="0"/>
              </a:rPr>
              <a:t> at </a:t>
            </a:r>
            <a:r>
              <a:rPr lang="en-GB" sz="1800" b="0" i="0" strike="noStrike" dirty="0">
                <a:effectLst/>
                <a:latin typeface="Arial" panose="020B0604020202020204" pitchFamily="34" charset="0"/>
              </a:rPr>
              <a:t>Rheims</a:t>
            </a:r>
            <a:r>
              <a:rPr lang="en-GB" sz="1800" b="0" i="0" dirty="0">
                <a:effectLst/>
                <a:latin typeface="Arial" panose="020B0604020202020204" pitchFamily="34" charset="0"/>
              </a:rPr>
              <a:t> where he was ordained a priest at Soissons in 1590,</a:t>
            </a:r>
            <a:r>
              <a:rPr lang="en-GB" sz="1800" b="0" i="0" baseline="30000" dirty="0">
                <a:effectLst/>
                <a:latin typeface="Arial" panose="020B0604020202020204" pitchFamily="34" charset="0"/>
              </a:rPr>
              <a:t> </a:t>
            </a:r>
            <a:r>
              <a:rPr lang="en-GB" sz="1800" b="0" i="0" dirty="0">
                <a:effectLst/>
                <a:latin typeface="Arial" panose="020B0604020202020204" pitchFamily="34" charset="0"/>
              </a:rPr>
              <a:t>being then only twenty-three years of age. He immediately returned to the dangers of </a:t>
            </a:r>
            <a:r>
              <a:rPr lang="en-GB" sz="1800" b="0" i="0" strike="noStrike" dirty="0">
                <a:effectLst/>
                <a:latin typeface="Arial" panose="020B0604020202020204" pitchFamily="34" charset="0"/>
              </a:rPr>
              <a:t>England</a:t>
            </a:r>
            <a:r>
              <a:rPr lang="en-GB" sz="1800" b="0" i="0" dirty="0">
                <a:effectLst/>
                <a:latin typeface="Arial" panose="020B0604020202020204" pitchFamily="34" charset="0"/>
              </a:rPr>
              <a:t> under the assumed name of "Ironmonger".</a:t>
            </a:r>
            <a:endParaRPr lang="en-GB" sz="1800" b="0" i="0" strike="noStrike" baseline="30000" dirty="0">
              <a:effectLst/>
              <a:latin typeface="Arial" panose="020B0604020202020204" pitchFamily="34" charset="0"/>
            </a:endParaRPr>
          </a:p>
          <a:p>
            <a:pPr>
              <a:spcBef>
                <a:spcPts val="0"/>
              </a:spcBef>
              <a:spcAft>
                <a:spcPts val="600"/>
              </a:spcAft>
            </a:pPr>
            <a:r>
              <a:rPr lang="en-GB" sz="1800" dirty="0">
                <a:latin typeface="Arial" panose="020B0604020202020204" pitchFamily="34" charset="0"/>
                <a:cs typeface="Arial" panose="020B0604020202020204" pitchFamily="34" charset="0"/>
              </a:rPr>
              <a:t>O</a:t>
            </a:r>
            <a:r>
              <a:rPr lang="en-GB" sz="1800" b="0" i="0" strike="noStrike" dirty="0">
                <a:effectLst/>
                <a:latin typeface="Arial" panose="020B0604020202020204" pitchFamily="34" charset="0"/>
                <a:cs typeface="Arial" panose="020B0604020202020204" pitchFamily="34" charset="0"/>
              </a:rPr>
              <a:t>ne of the greatest English saints, a monk and bishop who was outstanding in bringing about close relations between the Anglo-Saxon Church and the Pope.</a:t>
            </a:r>
          </a:p>
          <a:p>
            <a:pPr>
              <a:spcBef>
                <a:spcPts val="0"/>
              </a:spcBef>
              <a:spcAft>
                <a:spcPts val="600"/>
              </a:spcAft>
            </a:pPr>
            <a:r>
              <a:rPr lang="en-GB" sz="1800" b="0" i="0" dirty="0" err="1">
                <a:effectLst/>
                <a:latin typeface="Arial" panose="020B0604020202020204" pitchFamily="34" charset="0"/>
              </a:rPr>
              <a:t>Ginnings</a:t>
            </a:r>
            <a:r>
              <a:rPr lang="en-GB" sz="1800" b="0" i="0" dirty="0">
                <a:effectLst/>
                <a:latin typeface="Arial" panose="020B0604020202020204" pitchFamily="34" charset="0"/>
              </a:rPr>
              <a:t> returned to London in 1591. His </a:t>
            </a:r>
            <a:r>
              <a:rPr lang="en-GB" sz="1800" b="0" i="0" strike="noStrike" dirty="0">
                <a:effectLst/>
                <a:latin typeface="Arial" panose="020B0604020202020204" pitchFamily="34" charset="0"/>
              </a:rPr>
              <a:t>missionary</a:t>
            </a:r>
            <a:r>
              <a:rPr lang="en-GB" sz="1800" b="0" i="0" dirty="0">
                <a:effectLst/>
                <a:latin typeface="Arial" panose="020B0604020202020204" pitchFamily="34" charset="0"/>
              </a:rPr>
              <a:t> career was brief. He was arrested by </a:t>
            </a:r>
            <a:r>
              <a:rPr lang="en-GB" sz="1800" b="0" i="0" strike="noStrike" dirty="0">
                <a:effectLst/>
                <a:latin typeface="Arial" panose="020B0604020202020204" pitchFamily="34" charset="0"/>
              </a:rPr>
              <a:t>Richard Topcliffe</a:t>
            </a:r>
            <a:r>
              <a:rPr lang="en-GB" sz="1800" b="0" i="0" dirty="0">
                <a:effectLst/>
                <a:latin typeface="Arial" panose="020B0604020202020204" pitchFamily="34" charset="0"/>
              </a:rPr>
              <a:t> whilst in the act of saying Mass. </a:t>
            </a:r>
          </a:p>
          <a:p>
            <a:pPr>
              <a:spcBef>
                <a:spcPts val="0"/>
              </a:spcBef>
              <a:spcAft>
                <a:spcPts val="600"/>
              </a:spcAft>
            </a:pPr>
            <a:r>
              <a:rPr lang="en-GB" sz="1800" b="0" i="0" dirty="0">
                <a:effectLst/>
                <a:latin typeface="Arial" panose="020B0604020202020204" pitchFamily="34" charset="0"/>
              </a:rPr>
              <a:t>He was </a:t>
            </a:r>
            <a:r>
              <a:rPr lang="en-GB" sz="1800" b="0" i="0" strike="noStrike" dirty="0">
                <a:effectLst/>
                <a:latin typeface="Arial" panose="020B0604020202020204" pitchFamily="34" charset="0"/>
              </a:rPr>
              <a:t>hanged, drawn and quartered</a:t>
            </a:r>
            <a:r>
              <a:rPr lang="en-GB" sz="1800" b="0" i="0" dirty="0">
                <a:effectLst/>
                <a:latin typeface="Arial" panose="020B0604020202020204" pitchFamily="34" charset="0"/>
              </a:rPr>
              <a:t> outside the same house on 10 December.</a:t>
            </a:r>
          </a:p>
          <a:p>
            <a:pPr>
              <a:spcBef>
                <a:spcPts val="0"/>
              </a:spcBef>
              <a:spcAft>
                <a:spcPts val="600"/>
              </a:spcAft>
            </a:pPr>
            <a:r>
              <a:rPr lang="en-GB" sz="1800" b="0" i="0" dirty="0">
                <a:effectLst/>
                <a:latin typeface="Arial" panose="020B0604020202020204" pitchFamily="34" charset="0"/>
              </a:rPr>
              <a:t>Edmund </a:t>
            </a:r>
            <a:r>
              <a:rPr lang="en-GB" sz="1800" b="0" i="0" dirty="0" err="1">
                <a:effectLst/>
                <a:latin typeface="Arial" panose="020B0604020202020204" pitchFamily="34" charset="0"/>
              </a:rPr>
              <a:t>Ginnings</a:t>
            </a:r>
            <a:r>
              <a:rPr lang="en-GB" sz="1800" b="0" i="0" dirty="0">
                <a:effectLst/>
                <a:latin typeface="Arial" panose="020B0604020202020204" pitchFamily="34" charset="0"/>
              </a:rPr>
              <a:t> was </a:t>
            </a:r>
            <a:r>
              <a:rPr lang="en-GB" sz="1800" b="0" i="0" strike="noStrike" dirty="0">
                <a:effectLst/>
                <a:latin typeface="Arial" panose="020B0604020202020204" pitchFamily="34" charset="0"/>
              </a:rPr>
              <a:t>canonized</a:t>
            </a:r>
            <a:r>
              <a:rPr lang="en-GB" sz="1800" b="0" i="0" dirty="0">
                <a:effectLst/>
                <a:latin typeface="Arial" panose="020B0604020202020204" pitchFamily="34" charset="0"/>
              </a:rPr>
              <a:t> as one of the </a:t>
            </a:r>
            <a:r>
              <a:rPr lang="en-GB" sz="1800" b="0" i="0" strike="noStrike" dirty="0">
                <a:effectLst/>
                <a:latin typeface="Arial" panose="020B0604020202020204" pitchFamily="34" charset="0"/>
              </a:rPr>
              <a:t>Forty Martyrs of England and Wales</a:t>
            </a:r>
            <a:r>
              <a:rPr lang="en-GB" sz="1800" b="0" i="0" dirty="0">
                <a:effectLst/>
                <a:latin typeface="Arial" panose="020B0604020202020204" pitchFamily="34" charset="0"/>
              </a:rPr>
              <a:t> by </a:t>
            </a:r>
            <a:r>
              <a:rPr lang="en-GB" sz="1800" b="0" i="0" strike="noStrike" dirty="0">
                <a:effectLst/>
                <a:latin typeface="Arial" panose="020B0604020202020204" pitchFamily="34" charset="0"/>
              </a:rPr>
              <a:t>Pope Paul VI</a:t>
            </a:r>
            <a:r>
              <a:rPr lang="en-GB" sz="1800" b="0" i="0" dirty="0">
                <a:effectLst/>
                <a:latin typeface="Arial" panose="020B0604020202020204" pitchFamily="34" charset="0"/>
              </a:rPr>
              <a:t> on 25 October 1970.</a:t>
            </a:r>
          </a:p>
          <a:p>
            <a:pPr>
              <a:spcBef>
                <a:spcPts val="0"/>
              </a:spcBef>
              <a:spcAft>
                <a:spcPts val="600"/>
              </a:spcAft>
            </a:pPr>
            <a:r>
              <a:rPr lang="en-GB" sz="1800" b="0" i="0" dirty="0">
                <a:effectLst/>
                <a:latin typeface="Arial" panose="020B0604020202020204" pitchFamily="34" charset="0"/>
              </a:rPr>
              <a:t>A Catholic Mass centre opened in 1967 in the </a:t>
            </a:r>
            <a:r>
              <a:rPr lang="en-GB" sz="1800" b="0" i="0" strike="noStrike" dirty="0">
                <a:effectLst/>
                <a:latin typeface="Arial" panose="020B0604020202020204" pitchFamily="34" charset="0"/>
              </a:rPr>
              <a:t>New Invention</a:t>
            </a:r>
            <a:r>
              <a:rPr lang="en-GB" sz="1800" b="0" i="0" dirty="0">
                <a:effectLst/>
                <a:latin typeface="Arial" panose="020B0604020202020204" pitchFamily="34" charset="0"/>
              </a:rPr>
              <a:t> area of </a:t>
            </a:r>
            <a:r>
              <a:rPr lang="en-GB" sz="1800" b="0" i="0" strike="noStrike" dirty="0">
                <a:effectLst/>
                <a:latin typeface="Arial" panose="020B0604020202020204" pitchFamily="34" charset="0"/>
              </a:rPr>
              <a:t>Willenhall</a:t>
            </a:r>
            <a:r>
              <a:rPr lang="en-GB" sz="1800" b="0" i="0" dirty="0">
                <a:effectLst/>
                <a:latin typeface="Arial" panose="020B0604020202020204" pitchFamily="34" charset="0"/>
              </a:rPr>
              <a:t>, </a:t>
            </a:r>
            <a:r>
              <a:rPr lang="en-GB" sz="1800" b="0" i="0" strike="noStrike" dirty="0">
                <a:effectLst/>
                <a:latin typeface="Arial" panose="020B0604020202020204" pitchFamily="34" charset="0"/>
              </a:rPr>
              <a:t>West Midlands</a:t>
            </a:r>
            <a:r>
              <a:rPr lang="en-GB" sz="1800" strike="noStrike" dirty="0">
                <a:latin typeface="Arial" panose="020B0604020202020204" pitchFamily="34" charset="0"/>
              </a:rPr>
              <a:t>.</a:t>
            </a:r>
            <a:r>
              <a:rPr lang="en-GB" sz="1800" b="0" i="0" dirty="0">
                <a:effectLst/>
                <a:latin typeface="Arial" panose="020B0604020202020204" pitchFamily="34" charset="0"/>
              </a:rPr>
              <a:t> It was later upgraded to a church and was dedicated to Edmund </a:t>
            </a:r>
            <a:r>
              <a:rPr lang="en-GB" sz="1800" b="0" i="0" dirty="0" err="1">
                <a:effectLst/>
                <a:latin typeface="Arial" panose="020B0604020202020204" pitchFamily="34" charset="0"/>
              </a:rPr>
              <a:t>Ginnings</a:t>
            </a:r>
            <a:r>
              <a:rPr lang="en-GB" sz="1800" b="0" i="0" dirty="0">
                <a:effectLst/>
                <a:latin typeface="Arial" panose="020B0604020202020204" pitchFamily="34" charset="0"/>
              </a:rPr>
              <a:t>.</a:t>
            </a:r>
            <a:endParaRPr lang="en-GB" sz="1800" b="0" i="0" strike="noStrike" dirty="0">
              <a:effectLst/>
              <a:latin typeface="Arial" panose="020B0604020202020204" pitchFamily="34" charset="0"/>
              <a:cs typeface="Arial" panose="020B0604020202020204" pitchFamily="34" charset="0"/>
            </a:endParaRPr>
          </a:p>
        </p:txBody>
      </p:sp>
      <p:pic>
        <p:nvPicPr>
          <p:cNvPr id="1026" name="Picture 2" descr="CatholicSaints.Info » Blog Archive » Saint Edmund Gennings">
            <a:extLst>
              <a:ext uri="{FF2B5EF4-FFF2-40B4-BE49-F238E27FC236}">
                <a16:creationId xmlns:a16="http://schemas.microsoft.com/office/drawing/2014/main" id="{4AE1D4D1-D407-420A-A2E7-4075204B9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96276"/>
            <a:ext cx="3719385" cy="65199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AC6EE24-7141-41AB-9729-154AB0C59227}"/>
              </a:ext>
            </a:extLst>
          </p:cNvPr>
          <p:cNvSpPr txBox="1">
            <a:spLocks/>
          </p:cNvSpPr>
          <p:nvPr/>
        </p:nvSpPr>
        <p:spPr>
          <a:xfrm>
            <a:off x="4159539" y="5721708"/>
            <a:ext cx="806014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Arial" panose="020B0604020202020204" pitchFamily="34" charset="0"/>
                <a:ea typeface="Calibri" panose="020F0502020204030204" pitchFamily="34" charset="0"/>
                <a:cs typeface="Arial" panose="020B0604020202020204" pitchFamily="34" charset="0"/>
              </a:rPr>
              <a:t>St. Edmund </a:t>
            </a:r>
            <a:r>
              <a:rPr lang="en-GB" sz="2800" dirty="0" err="1">
                <a:latin typeface="Arial" panose="020B0604020202020204" pitchFamily="34" charset="0"/>
                <a:ea typeface="Calibri" panose="020F0502020204030204" pitchFamily="34" charset="0"/>
                <a:cs typeface="Arial" panose="020B0604020202020204" pitchFamily="34" charset="0"/>
              </a:rPr>
              <a:t>Ginnings</a:t>
            </a:r>
            <a:r>
              <a:rPr lang="en-GB" sz="2800" dirty="0">
                <a:latin typeface="Arial" panose="020B0604020202020204" pitchFamily="34" charset="0"/>
                <a:ea typeface="Calibri" panose="020F0502020204030204" pitchFamily="34" charset="0"/>
                <a:cs typeface="Arial" panose="020B0604020202020204" pitchFamily="34" charset="0"/>
              </a:rPr>
              <a:t>…Pray for us.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00145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of St. Juan Diego">
            <a:extLst>
              <a:ext uri="{FF2B5EF4-FFF2-40B4-BE49-F238E27FC236}">
                <a16:creationId xmlns:a16="http://schemas.microsoft.com/office/drawing/2014/main" id="{B3669B17-7C84-41F8-8CEA-45763A217C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9" r="7651" b="2"/>
          <a:stretch/>
        </p:blipFill>
        <p:spPr bwMode="auto">
          <a:xfrm>
            <a:off x="20" y="10"/>
            <a:ext cx="5409897" cy="685799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90DAC7-8FA6-47AF-99F9-C6F6653944C2}"/>
              </a:ext>
            </a:extLst>
          </p:cNvPr>
          <p:cNvSpPr>
            <a:spLocks noGrp="1"/>
          </p:cNvSpPr>
          <p:nvPr>
            <p:ph type="title"/>
          </p:nvPr>
        </p:nvSpPr>
        <p:spPr>
          <a:xfrm>
            <a:off x="6160998" y="-70975"/>
            <a:ext cx="5105115" cy="907199"/>
          </a:xfrm>
        </p:spPr>
        <p:txBody>
          <a:bodyPr anchor="b">
            <a:normAutofit/>
          </a:bodyPr>
          <a:lstStyle/>
          <a:p>
            <a:pPr algn="ctr"/>
            <a: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12</a:t>
            </a:r>
            <a:r>
              <a:rPr lang="en-GB" sz="2200" b="1" baseline="30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th</a:t>
            </a:r>
            <a: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December</a:t>
            </a:r>
            <a:b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Memorial</a:t>
            </a:r>
            <a:r>
              <a:rPr lang="en-GB" sz="22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of Our Lady of </a:t>
            </a:r>
            <a:r>
              <a:rPr lang="en-GB" sz="2200" b="1" dirty="0" err="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Guadlupe</a:t>
            </a:r>
            <a:endParaRPr lang="en-GB" sz="2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18FDEC-0A01-44BC-8403-DEE1DB4B092C}"/>
              </a:ext>
            </a:extLst>
          </p:cNvPr>
          <p:cNvSpPr>
            <a:spLocks noGrp="1"/>
          </p:cNvSpPr>
          <p:nvPr>
            <p:ph idx="1"/>
          </p:nvPr>
        </p:nvSpPr>
        <p:spPr>
          <a:xfrm>
            <a:off x="5409917" y="958747"/>
            <a:ext cx="6375683" cy="3558292"/>
          </a:xfrm>
        </p:spPr>
        <p:txBody>
          <a:bodyPr anchor="t">
            <a:normAutofit/>
          </a:bodyPr>
          <a:lstStyle/>
          <a:p>
            <a:r>
              <a:rPr lang="en-GB" sz="2400" b="0" i="0" dirty="0">
                <a:effectLst/>
                <a:latin typeface="Arial" panose="020B0604020202020204" pitchFamily="34" charset="0"/>
                <a:cs typeface="Arial" panose="020B0604020202020204" pitchFamily="34" charset="0"/>
              </a:rPr>
              <a:t>The Blessed Virgin Mary appeared Saint Juan Diego 9</a:t>
            </a:r>
            <a:r>
              <a:rPr lang="en-GB" sz="2400" b="0" i="0" baseline="30000" dirty="0">
                <a:effectLst/>
                <a:latin typeface="Arial" panose="020B0604020202020204" pitchFamily="34" charset="0"/>
                <a:cs typeface="Arial" panose="020B0604020202020204" pitchFamily="34" charset="0"/>
              </a:rPr>
              <a:t>th</a:t>
            </a:r>
            <a:r>
              <a:rPr lang="en-GB" sz="2400" b="0" i="0" dirty="0">
                <a:effectLst/>
                <a:latin typeface="Arial" panose="020B0604020202020204" pitchFamily="34" charset="0"/>
                <a:cs typeface="Arial" panose="020B0604020202020204" pitchFamily="34" charset="0"/>
              </a:rPr>
              <a:t> of December. </a:t>
            </a:r>
          </a:p>
          <a:p>
            <a:r>
              <a:rPr lang="en-GB" sz="2400" b="0" i="0" dirty="0">
                <a:effectLst/>
                <a:latin typeface="Arial" panose="020B0604020202020204" pitchFamily="34" charset="0"/>
                <a:cs typeface="Arial" panose="020B0604020202020204" pitchFamily="34" charset="0"/>
              </a:rPr>
              <a:t>He became the first Roman Catholic indigenous saint from the Americas.</a:t>
            </a:r>
          </a:p>
          <a:p>
            <a:r>
              <a:rPr lang="en-GB" sz="2400" b="0" i="0" dirty="0">
                <a:effectLst/>
                <a:latin typeface="Arial" panose="020B0604020202020204" pitchFamily="34" charset="0"/>
                <a:cs typeface="Arial" panose="020B0604020202020204" pitchFamily="34" charset="0"/>
              </a:rPr>
              <a:t>He was recognized for his religious fervour, his respectful and gracious attitude toward the Virgin Mary and his Bishop Juan de </a:t>
            </a:r>
            <a:r>
              <a:rPr lang="en-GB" sz="2400" b="0" i="0" dirty="0" err="1">
                <a:effectLst/>
                <a:latin typeface="Arial" panose="020B0604020202020204" pitchFamily="34" charset="0"/>
                <a:cs typeface="Arial" panose="020B0604020202020204" pitchFamily="34" charset="0"/>
              </a:rPr>
              <a:t>Zumarraga</a:t>
            </a:r>
            <a:r>
              <a:rPr lang="en-GB" sz="2400" b="0" i="0" dirty="0">
                <a:effectLst/>
                <a:latin typeface="Arial" panose="020B0604020202020204" pitchFamily="34" charset="0"/>
                <a:cs typeface="Arial" panose="020B0604020202020204" pitchFamily="34" charset="0"/>
              </a:rPr>
              <a:t>, and his undying love for his ill uncle.</a:t>
            </a:r>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DD83E8-0C87-402B-AB8E-92D2F04BB992}"/>
              </a:ext>
            </a:extLst>
          </p:cNvPr>
          <p:cNvSpPr txBox="1"/>
          <p:nvPr/>
        </p:nvSpPr>
        <p:spPr>
          <a:xfrm>
            <a:off x="5696996" y="4517039"/>
            <a:ext cx="5569117" cy="1508105"/>
          </a:xfrm>
          <a:prstGeom prst="rect">
            <a:avLst/>
          </a:prstGeom>
          <a:noFill/>
        </p:spPr>
        <p:txBody>
          <a:bodyPr wrap="square">
            <a:spAutoFit/>
          </a:bodyPr>
          <a:lstStyle/>
          <a:p>
            <a:pPr>
              <a:spcAft>
                <a:spcPts val="600"/>
              </a:spcAft>
            </a:pPr>
            <a:r>
              <a:rPr lang="en-GB" sz="1600" dirty="0">
                <a:latin typeface="Arial" panose="020B0604020202020204" pitchFamily="34" charset="0"/>
                <a:cs typeface="Arial" panose="020B0604020202020204" pitchFamily="34" charset="0"/>
              </a:rPr>
              <a:t>                Learn more about his life:</a:t>
            </a:r>
          </a:p>
          <a:p>
            <a:pPr>
              <a:spcAft>
                <a:spcPts val="600"/>
              </a:spcAft>
            </a:pPr>
            <a:r>
              <a:rPr lang="en-GB" sz="1600" dirty="0">
                <a:solidFill>
                  <a:srgbClr val="0563C1"/>
                </a:solidFill>
                <a:latin typeface="Arial" panose="020B0604020202020204" pitchFamily="34" charset="0"/>
                <a:cs typeface="Arial" panose="020B0604020202020204" pitchFamily="34" charset="0"/>
              </a:rPr>
              <a:t>https://www.youtube.com/watch?v=--IRbuAu2XQ&amp;autoplay=1&amp;list=PL58g24NgWPIzvBk2IQVES_xC4WTm6-CDI</a:t>
            </a:r>
            <a:endParaRPr lang="en-GB" sz="1600" dirty="0">
              <a:latin typeface="Arial" panose="020B0604020202020204" pitchFamily="34" charset="0"/>
              <a:cs typeface="Arial" panose="020B0604020202020204" pitchFamily="34" charset="0"/>
            </a:endParaRPr>
          </a:p>
          <a:p>
            <a:pPr>
              <a:spcAft>
                <a:spcPts val="600"/>
              </a:spcAft>
            </a:pPr>
            <a:endParaRPr lang="en-GB" dirty="0"/>
          </a:p>
        </p:txBody>
      </p:sp>
    </p:spTree>
    <p:extLst>
      <p:ext uri="{BB962C8B-B14F-4D97-AF65-F5344CB8AC3E}">
        <p14:creationId xmlns:p14="http://schemas.microsoft.com/office/powerpoint/2010/main" val="3568485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846D-FABA-4558-99F0-D1E056AB8F3F}"/>
              </a:ext>
            </a:extLst>
          </p:cNvPr>
          <p:cNvSpPr>
            <a:spLocks noGrp="1"/>
          </p:cNvSpPr>
          <p:nvPr>
            <p:ph type="title"/>
          </p:nvPr>
        </p:nvSpPr>
        <p:spPr>
          <a:xfrm>
            <a:off x="6096000" y="1182380"/>
            <a:ext cx="6172782" cy="5507178"/>
          </a:xfrm>
        </p:spPr>
        <p:txBody>
          <a:bodyPr vert="horz" lIns="91440" tIns="45720" rIns="91440" bIns="45720" rtlCol="0" anchor="b">
            <a:normAutofit fontScale="90000"/>
          </a:bodyPr>
          <a:lstStyle/>
          <a:p>
            <a:r>
              <a:rPr lang="en-US" sz="5600" b="1" kern="1200" dirty="0">
                <a:solidFill>
                  <a:schemeClr val="tx1"/>
                </a:solidFill>
                <a:latin typeface="Arial" panose="020B0604020202020204" pitchFamily="34" charset="0"/>
                <a:cs typeface="Arial" panose="020B0604020202020204" pitchFamily="34" charset="0"/>
              </a:rPr>
              <a:t>13</a:t>
            </a:r>
            <a:r>
              <a:rPr lang="en-US" sz="5600" b="1" kern="1200" baseline="30000" dirty="0">
                <a:solidFill>
                  <a:schemeClr val="tx1"/>
                </a:solidFill>
                <a:latin typeface="Arial" panose="020B0604020202020204" pitchFamily="34" charset="0"/>
                <a:cs typeface="Arial" panose="020B0604020202020204" pitchFamily="34" charset="0"/>
              </a:rPr>
              <a:t>th</a:t>
            </a:r>
            <a:r>
              <a:rPr lang="en-US" sz="5600" b="1" kern="1200" dirty="0">
                <a:solidFill>
                  <a:schemeClr val="tx1"/>
                </a:solidFill>
                <a:latin typeface="Arial" panose="020B0604020202020204" pitchFamily="34" charset="0"/>
                <a:cs typeface="Arial" panose="020B0604020202020204" pitchFamily="34" charset="0"/>
              </a:rPr>
              <a:t> December</a:t>
            </a:r>
            <a:br>
              <a:rPr lang="en-US" sz="5600" b="1" kern="1200" dirty="0">
                <a:solidFill>
                  <a:schemeClr val="tx1"/>
                </a:solidFill>
                <a:latin typeface="Arial" panose="020B0604020202020204" pitchFamily="34" charset="0"/>
                <a:cs typeface="Arial" panose="020B0604020202020204" pitchFamily="34" charset="0"/>
              </a:rPr>
            </a:br>
            <a:r>
              <a:rPr lang="en-US" sz="5600" b="1" kern="1200" dirty="0">
                <a:solidFill>
                  <a:schemeClr val="tx1"/>
                </a:solidFill>
                <a:latin typeface="Arial" panose="020B0604020202020204" pitchFamily="34" charset="0"/>
                <a:cs typeface="Arial" panose="020B0604020202020204" pitchFamily="34" charset="0"/>
              </a:rPr>
              <a:t>St. Lucy</a:t>
            </a:r>
            <a:br>
              <a:rPr lang="en-US" sz="5600" kern="1200" dirty="0">
                <a:solidFill>
                  <a:schemeClr val="tx1"/>
                </a:solidFill>
                <a:latin typeface="+mj-lt"/>
                <a:ea typeface="+mj-ea"/>
                <a:cs typeface="+mj-cs"/>
              </a:rPr>
            </a:br>
            <a:br>
              <a:rPr lang="en-US" sz="5600" kern="1200" dirty="0">
                <a:solidFill>
                  <a:schemeClr val="tx1"/>
                </a:solidFill>
                <a:latin typeface="+mj-lt"/>
                <a:ea typeface="+mj-ea"/>
                <a:cs typeface="+mj-cs"/>
              </a:rPr>
            </a:br>
            <a:r>
              <a:rPr lang="en-GB" sz="3100" b="1" dirty="0"/>
              <a:t>Lucia of Syracuse</a:t>
            </a:r>
            <a:r>
              <a:rPr lang="en-GB" sz="3100" dirty="0"/>
              <a:t> (283–304), also known as </a:t>
            </a:r>
            <a:r>
              <a:rPr lang="en-GB" sz="3100" b="1" dirty="0"/>
              <a:t>Saint Lucy</a:t>
            </a:r>
            <a:br>
              <a:rPr lang="en-GB" sz="3100" b="1" dirty="0"/>
            </a:br>
            <a:br>
              <a:rPr lang="en-US" sz="3100" kern="1200" dirty="0">
                <a:solidFill>
                  <a:schemeClr val="tx1"/>
                </a:solidFill>
                <a:latin typeface="+mj-lt"/>
                <a:ea typeface="+mj-ea"/>
                <a:cs typeface="+mj-cs"/>
              </a:rPr>
            </a:br>
            <a:r>
              <a:rPr lang="en-US" sz="3100" dirty="0"/>
              <a:t>P</a:t>
            </a:r>
            <a:r>
              <a:rPr lang="en-US" sz="3100" kern="1200" dirty="0">
                <a:solidFill>
                  <a:schemeClr val="tx1"/>
                </a:solidFill>
                <a:latin typeface="+mj-lt"/>
                <a:ea typeface="+mj-ea"/>
                <a:cs typeface="+mj-cs"/>
              </a:rPr>
              <a:t>atron Saint of</a:t>
            </a:r>
            <a:r>
              <a:rPr lang="en-GB" sz="3100" dirty="0"/>
              <a:t> </a:t>
            </a:r>
            <a:br>
              <a:rPr lang="en-GB" sz="3100" dirty="0"/>
            </a:br>
            <a:r>
              <a:rPr lang="en-GB" sz="3100" dirty="0"/>
              <a:t>authors, cutlers, glaziers, laborers and the blind.</a:t>
            </a:r>
            <a:br>
              <a:rPr lang="en-GB" sz="3100" dirty="0"/>
            </a:br>
            <a:br>
              <a:rPr lang="en-GB" sz="3100" dirty="0"/>
            </a:br>
            <a:r>
              <a:rPr lang="en-GB" sz="3100" dirty="0"/>
              <a:t>Click the link below to find out more: </a:t>
            </a:r>
            <a:br>
              <a:rPr lang="en-GB" sz="3100" dirty="0"/>
            </a:br>
            <a:r>
              <a:rPr lang="en-GB" sz="3100" dirty="0">
                <a:hlinkClick r:id="rId2"/>
              </a:rPr>
              <a:t>https://www.youtube.com/watch?list=PL58g24NgWPIzvBk2IQVES_xC4WTm6-CDI&amp;time_continue=1&amp;v=EyOgawktWOE</a:t>
            </a:r>
            <a:br>
              <a:rPr lang="en-GB" sz="3100" dirty="0"/>
            </a:br>
            <a:endParaRPr lang="en-US" sz="3100" kern="1200" dirty="0">
              <a:solidFill>
                <a:schemeClr val="tx1"/>
              </a:solidFill>
              <a:latin typeface="+mj-lt"/>
              <a:ea typeface="+mj-ea"/>
              <a:cs typeface="+mj-cs"/>
            </a:endParaRPr>
          </a:p>
        </p:txBody>
      </p:sp>
      <p:pic>
        <p:nvPicPr>
          <p:cNvPr id="5" name="Content Placeholder 4" descr="A person wearing a blue shirt&#10;&#10;Description automatically generated">
            <a:extLst>
              <a:ext uri="{FF2B5EF4-FFF2-40B4-BE49-F238E27FC236}">
                <a16:creationId xmlns:a16="http://schemas.microsoft.com/office/drawing/2014/main" id="{54971816-2565-4C4B-9D49-C201092702C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949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177606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846D-FABA-4558-99F0-D1E056AB8F3F}"/>
              </a:ext>
            </a:extLst>
          </p:cNvPr>
          <p:cNvSpPr>
            <a:spLocks noGrp="1"/>
          </p:cNvSpPr>
          <p:nvPr>
            <p:ph type="title"/>
          </p:nvPr>
        </p:nvSpPr>
        <p:spPr>
          <a:xfrm>
            <a:off x="191433" y="0"/>
            <a:ext cx="6586491" cy="1715919"/>
          </a:xfrm>
        </p:spPr>
        <p:txBody>
          <a:bodyPr>
            <a:normAutofit fontScale="90000"/>
          </a:bodyPr>
          <a:lstStyle/>
          <a:p>
            <a:r>
              <a:rPr lang="en-GB" b="1" dirty="0">
                <a:latin typeface="Arial" panose="020B0604020202020204" pitchFamily="34" charset="0"/>
                <a:cs typeface="Arial" panose="020B0604020202020204" pitchFamily="34" charset="0"/>
              </a:rPr>
              <a:t>14</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December</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St John of the Cross</a:t>
            </a:r>
            <a:br>
              <a:rPr lang="en-GB" b="1" dirty="0">
                <a:latin typeface="Arial" panose="020B0604020202020204" pitchFamily="34" charset="0"/>
                <a:cs typeface="Arial" panose="020B0604020202020204" pitchFamily="34" charset="0"/>
              </a:rPr>
            </a:br>
            <a:r>
              <a:rPr lang="en-GB" sz="3700" dirty="0"/>
              <a:t>	</a:t>
            </a:r>
          </a:p>
        </p:txBody>
      </p:sp>
      <p:sp>
        <p:nvSpPr>
          <p:cNvPr id="3" name="Content Placeholder 2">
            <a:extLst>
              <a:ext uri="{FF2B5EF4-FFF2-40B4-BE49-F238E27FC236}">
                <a16:creationId xmlns:a16="http://schemas.microsoft.com/office/drawing/2014/main" id="{59F58D6D-48B1-48F0-A4F3-0D48EE4065FA}"/>
              </a:ext>
            </a:extLst>
          </p:cNvPr>
          <p:cNvSpPr>
            <a:spLocks noGrp="1"/>
          </p:cNvSpPr>
          <p:nvPr>
            <p:ph idx="1"/>
          </p:nvPr>
        </p:nvSpPr>
        <p:spPr>
          <a:xfrm>
            <a:off x="3377761" y="1147010"/>
            <a:ext cx="6752266" cy="5710990"/>
          </a:xfrm>
        </p:spPr>
        <p:txBody>
          <a:bodyPr>
            <a:noAutofit/>
          </a:bodyPr>
          <a:lstStyle/>
          <a:p>
            <a:pPr marL="0" indent="0">
              <a:lnSpc>
                <a:spcPct val="100000"/>
              </a:lnSpc>
              <a:spcBef>
                <a:spcPts val="0"/>
              </a:spcBef>
              <a:buNone/>
            </a:pPr>
            <a:r>
              <a:rPr lang="en-GB" sz="2400" dirty="0">
                <a:latin typeface="Arial" panose="020B0604020202020204" pitchFamily="34" charset="0"/>
                <a:cs typeface="Arial" panose="020B0604020202020204" pitchFamily="34" charset="0"/>
              </a:rPr>
              <a:t>Saint John of the Cross was born in Avila, Spain in 1542.</a:t>
            </a:r>
          </a:p>
          <a:p>
            <a:pPr marL="0" indent="0">
              <a:lnSpc>
                <a:spcPct val="100000"/>
              </a:lnSpc>
              <a:spcBef>
                <a:spcPts val="0"/>
              </a:spcBef>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2400" dirty="0">
                <a:latin typeface="Arial" panose="020B0604020202020204" pitchFamily="34" charset="0"/>
                <a:cs typeface="Arial" panose="020B0604020202020204" pitchFamily="34" charset="0"/>
              </a:rPr>
              <a:t>John became a priest in 1567, he encountered Theresa of Avila and followed her ways..</a:t>
            </a:r>
          </a:p>
          <a:p>
            <a:pPr marL="0" indent="0">
              <a:lnSpc>
                <a:spcPct val="100000"/>
              </a:lnSpc>
              <a:spcBef>
                <a:spcPts val="0"/>
              </a:spcBef>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2400" dirty="0">
                <a:latin typeface="Arial" panose="020B0604020202020204" pitchFamily="34" charset="0"/>
                <a:cs typeface="Arial" panose="020B0604020202020204" pitchFamily="34" charset="0"/>
              </a:rPr>
              <a:t>He had a vision of Christ and made a drawing that remains to this day called, "Christ from Above.“</a:t>
            </a:r>
          </a:p>
          <a:p>
            <a:pPr marL="0" indent="0">
              <a:lnSpc>
                <a:spcPct val="100000"/>
              </a:lnSpc>
              <a:spcBef>
                <a:spcPts val="0"/>
              </a:spcBef>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2400" dirty="0">
                <a:latin typeface="Arial" panose="020B0604020202020204" pitchFamily="34" charset="0"/>
                <a:cs typeface="Arial" panose="020B0604020202020204" pitchFamily="34" charset="0"/>
              </a:rPr>
              <a:t>He is the patron of Contemplatives, mystics and Spanish poets.</a:t>
            </a:r>
          </a:p>
          <a:p>
            <a:pPr marL="0" indent="0">
              <a:lnSpc>
                <a:spcPct val="100000"/>
              </a:lnSpc>
              <a:spcBef>
                <a:spcPts val="0"/>
              </a:spcBef>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2000" dirty="0">
                <a:latin typeface="Arial" panose="020B0604020202020204" pitchFamily="34" charset="0"/>
                <a:cs typeface="Arial" panose="020B0604020202020204" pitchFamily="34" charset="0"/>
              </a:rPr>
              <a:t>Click below to find out more:</a:t>
            </a:r>
          </a:p>
          <a:p>
            <a:pPr marL="0" indent="0">
              <a:lnSpc>
                <a:spcPct val="100000"/>
              </a:lnSpc>
              <a:spcBef>
                <a:spcPts val="0"/>
              </a:spcBef>
              <a:buNone/>
            </a:pPr>
            <a:r>
              <a:rPr lang="en-GB" sz="2000" dirty="0">
                <a:latin typeface="Arial" panose="020B0604020202020204" pitchFamily="34" charset="0"/>
                <a:cs typeface="Arial" panose="020B0604020202020204" pitchFamily="34" charset="0"/>
                <a:hlinkClick r:id="rId2"/>
              </a:rPr>
              <a:t>https://youtu.be/UcwsL7yQiy4?list=PL58g24NgWPIzvBk2IQVES_xC4WTm6-CDI</a:t>
            </a:r>
            <a:endParaRPr lang="en-GB" sz="20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2000" dirty="0"/>
          </a:p>
        </p:txBody>
      </p:sp>
      <p:pic>
        <p:nvPicPr>
          <p:cNvPr id="5" name="Picture 4" descr="A picture containing text, book&#10;&#10;Description automatically generated">
            <a:extLst>
              <a:ext uri="{FF2B5EF4-FFF2-40B4-BE49-F238E27FC236}">
                <a16:creationId xmlns:a16="http://schemas.microsoft.com/office/drawing/2014/main" id="{4FCACF48-AF9B-4FA3-81E8-F455847DD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33" y="1694103"/>
            <a:ext cx="3186326" cy="4616804"/>
          </a:xfrm>
          <a:prstGeom prst="rect">
            <a:avLst/>
          </a:prstGeom>
        </p:spPr>
      </p:pic>
      <p:pic>
        <p:nvPicPr>
          <p:cNvPr id="1026" name="Picture 2" descr="john-of-the-crosscrucifixion">
            <a:extLst>
              <a:ext uri="{FF2B5EF4-FFF2-40B4-BE49-F238E27FC236}">
                <a16:creationId xmlns:a16="http://schemas.microsoft.com/office/drawing/2014/main" id="{DD6C95C9-11AE-4A6A-9A9D-A5B67EFEA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0027" y="1937279"/>
            <a:ext cx="2061973" cy="298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3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bject, candelabra, table, cake&#10;&#10;Description automatically generated">
            <a:extLst>
              <a:ext uri="{FF2B5EF4-FFF2-40B4-BE49-F238E27FC236}">
                <a16:creationId xmlns:a16="http://schemas.microsoft.com/office/drawing/2014/main" id="{64247265-77D7-4392-AC2C-5F76CEA7981B}"/>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123E5E-AA83-405C-A0C8-A96828E33598}"/>
              </a:ext>
            </a:extLst>
          </p:cNvPr>
          <p:cNvSpPr>
            <a:spLocks noGrp="1"/>
          </p:cNvSpPr>
          <p:nvPr>
            <p:ph type="title"/>
          </p:nvPr>
        </p:nvSpPr>
        <p:spPr>
          <a:xfrm>
            <a:off x="687324" y="517946"/>
            <a:ext cx="4197096" cy="1325563"/>
          </a:xfrm>
        </p:spPr>
        <p:txBody>
          <a:bodyPr>
            <a:normAutofit fontScale="90000"/>
          </a:bodyPr>
          <a:lstStyle/>
          <a:p>
            <a:pPr algn="ctr"/>
            <a:r>
              <a:rPr lang="en-GB" sz="4400" b="1" dirty="0"/>
              <a:t>2</a:t>
            </a:r>
            <a:r>
              <a:rPr lang="en-GB" sz="4400" b="1" baseline="30000" dirty="0"/>
              <a:t>nd</a:t>
            </a:r>
            <a:r>
              <a:rPr lang="en-GB" sz="4400" b="1" dirty="0"/>
              <a:t> November</a:t>
            </a:r>
            <a:br>
              <a:rPr lang="en-GB" sz="4400" b="1" dirty="0"/>
            </a:br>
            <a:r>
              <a:rPr lang="en-GB" sz="6600" b="1" dirty="0"/>
              <a:t>All Souls Day</a:t>
            </a:r>
            <a:endParaRPr lang="en-GB" sz="6600" dirty="0"/>
          </a:p>
        </p:txBody>
      </p:sp>
      <p:sp>
        <p:nvSpPr>
          <p:cNvPr id="3" name="Content Placeholder 2">
            <a:extLst>
              <a:ext uri="{FF2B5EF4-FFF2-40B4-BE49-F238E27FC236}">
                <a16:creationId xmlns:a16="http://schemas.microsoft.com/office/drawing/2014/main" id="{FD09B1A3-4C89-4E41-A658-AE06FC71A41F}"/>
              </a:ext>
            </a:extLst>
          </p:cNvPr>
          <p:cNvSpPr>
            <a:spLocks noGrp="1"/>
          </p:cNvSpPr>
          <p:nvPr>
            <p:ph idx="1"/>
          </p:nvPr>
        </p:nvSpPr>
        <p:spPr>
          <a:xfrm>
            <a:off x="210383" y="2361455"/>
            <a:ext cx="5150978" cy="1191768"/>
          </a:xfrm>
        </p:spPr>
        <p:txBody>
          <a:bodyPr>
            <a:normAutofit fontScale="92500" lnSpcReduction="10000"/>
          </a:bodyPr>
          <a:lstStyle/>
          <a:p>
            <a:pPr marL="0" indent="0" algn="ctr">
              <a:lnSpc>
                <a:spcPct val="100000"/>
              </a:lnSpc>
              <a:spcBef>
                <a:spcPts val="0"/>
              </a:spcBef>
              <a:buNone/>
            </a:pPr>
            <a:r>
              <a:rPr lang="en-GB" sz="2800" b="1" i="0" u="none" strike="noStrike" dirty="0">
                <a:effectLst/>
                <a:latin typeface="&amp;quot"/>
              </a:rPr>
              <a:t>The Commemoration </a:t>
            </a:r>
          </a:p>
          <a:p>
            <a:pPr marL="0" indent="0" algn="ctr">
              <a:lnSpc>
                <a:spcPct val="100000"/>
              </a:lnSpc>
              <a:spcBef>
                <a:spcPts val="0"/>
              </a:spcBef>
              <a:buNone/>
            </a:pPr>
            <a:r>
              <a:rPr lang="en-GB" sz="2800" b="1" i="0" u="none" strike="noStrike" dirty="0">
                <a:effectLst/>
                <a:latin typeface="&amp;quot"/>
              </a:rPr>
              <a:t>of </a:t>
            </a:r>
          </a:p>
          <a:p>
            <a:pPr marL="0" indent="0" algn="ctr">
              <a:lnSpc>
                <a:spcPct val="100000"/>
              </a:lnSpc>
              <a:spcBef>
                <a:spcPts val="0"/>
              </a:spcBef>
              <a:buNone/>
            </a:pPr>
            <a:r>
              <a:rPr lang="en-GB" sz="2800" b="1" i="0" u="none" strike="noStrike" dirty="0">
                <a:effectLst/>
                <a:latin typeface="&amp;quot"/>
              </a:rPr>
              <a:t>All the Faithful Departed</a:t>
            </a:r>
            <a:r>
              <a:rPr lang="en-GB" sz="2800" b="0" i="0" u="none" strike="noStrike" dirty="0">
                <a:effectLst/>
                <a:latin typeface="Helvetica Neue"/>
              </a:rPr>
              <a:t>.</a:t>
            </a:r>
            <a:endParaRPr lang="en-GB" sz="2800" b="0" i="0" u="none" strike="noStrike" baseline="30000" dirty="0">
              <a:effectLst/>
              <a:latin typeface="&amp;quot"/>
            </a:endParaRPr>
          </a:p>
          <a:p>
            <a:pPr marL="0" indent="0">
              <a:buNone/>
            </a:pPr>
            <a:endParaRPr lang="en-GB" sz="2800" b="0" i="0" u="none" strike="noStrike" dirty="0">
              <a:effectLst/>
              <a:latin typeface="Verdana" panose="020B0604030504040204" pitchFamily="34" charset="0"/>
            </a:endParaRPr>
          </a:p>
        </p:txBody>
      </p:sp>
      <p:sp>
        <p:nvSpPr>
          <p:cNvPr id="11" name="TextBox 10">
            <a:extLst>
              <a:ext uri="{FF2B5EF4-FFF2-40B4-BE49-F238E27FC236}">
                <a16:creationId xmlns:a16="http://schemas.microsoft.com/office/drawing/2014/main" id="{FBECE522-2B76-4722-AAFF-71A85D26BCA5}"/>
              </a:ext>
            </a:extLst>
          </p:cNvPr>
          <p:cNvSpPr txBox="1"/>
          <p:nvPr/>
        </p:nvSpPr>
        <p:spPr>
          <a:xfrm>
            <a:off x="5571744" y="365125"/>
            <a:ext cx="6620256" cy="5847755"/>
          </a:xfrm>
          <a:prstGeom prst="rect">
            <a:avLst/>
          </a:prstGeom>
          <a:noFill/>
        </p:spPr>
        <p:txBody>
          <a:bodyPr wrap="square">
            <a:spAutoFit/>
          </a:bodyPr>
          <a:lstStyle/>
          <a:p>
            <a:pPr algn="ctr"/>
            <a:r>
              <a:rPr lang="en-GB" sz="1700" b="1" i="0" u="none" strike="noStrike" dirty="0">
                <a:effectLst/>
                <a:latin typeface="Arial" panose="020B0604020202020204" pitchFamily="34" charset="0"/>
                <a:cs typeface="Arial" panose="020B0604020202020204" pitchFamily="34" charset="0"/>
              </a:rPr>
              <a:t>Immortal God, heavenly Father and Protector </a:t>
            </a:r>
          </a:p>
          <a:p>
            <a:pPr algn="ctr"/>
            <a:r>
              <a:rPr lang="en-GB" sz="1700" b="1" i="0" u="none" strike="noStrike" dirty="0">
                <a:effectLst/>
                <a:latin typeface="Arial" panose="020B0604020202020204" pitchFamily="34" charset="0"/>
                <a:cs typeface="Arial" panose="020B0604020202020204" pitchFamily="34" charset="0"/>
              </a:rPr>
              <a:t>of all You have created, we raise our hearts to You today for those who have passed out of this mortal life.</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In Your loving mercy, Father of all</a:t>
            </a:r>
            <a:r>
              <a:rPr lang="en-GB" sz="1700" b="1" dirty="0">
                <a:latin typeface="Arial" panose="020B0604020202020204" pitchFamily="34" charset="0"/>
                <a:cs typeface="Arial" panose="020B0604020202020204" pitchFamily="34" charset="0"/>
              </a:rPr>
              <a:t>, </a:t>
            </a:r>
          </a:p>
          <a:p>
            <a:pPr algn="ctr"/>
            <a:r>
              <a:rPr lang="en-GB" sz="1700" b="1" i="0" u="none" strike="noStrike" dirty="0">
                <a:effectLst/>
                <a:latin typeface="Arial" panose="020B0604020202020204" pitchFamily="34" charset="0"/>
                <a:cs typeface="Arial" panose="020B0604020202020204" pitchFamily="34" charset="0"/>
              </a:rPr>
              <a:t>be pleased to receive them in Your heavenly company, and forgive the failings and faults they may have done from human frailty.</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Your only Son, Christ, our Saviour, suffered so cruelly that He might deliver them from the second death.</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By his merits may they share in the glory  of His victory over sin and death.</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For all the faithful who have died we pray, but in particular for those dear to us, parents, relatives and friends. nor do we forget all who did good to us while on earth, who helped us by their prayers, sacrifice and example.</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We pray also for any who may have done us harm, and stand in special need of Your forgiveness.</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May the merits and prayers of our Virgin Mother, Mary, and those of all the Angels and Saints, speak for us and assist them now.</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This we ask in Christ's name.</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Amen. </a:t>
            </a:r>
            <a:endParaRPr lang="en-GB" sz="1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03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posing for the camera&#10;&#10;Description automatically generated">
            <a:extLst>
              <a:ext uri="{FF2B5EF4-FFF2-40B4-BE49-F238E27FC236}">
                <a16:creationId xmlns:a16="http://schemas.microsoft.com/office/drawing/2014/main" id="{FA9B95DC-711E-4372-8D39-89D1737F900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13038"/>
          <a:stretch/>
        </p:blipFill>
        <p:spPr>
          <a:xfrm>
            <a:off x="7505008" y="10"/>
            <a:ext cx="4686686" cy="6857990"/>
          </a:xfrm>
          <a:prstGeom prst="rect">
            <a:avLst/>
          </a:prstGeom>
        </p:spPr>
      </p:pic>
      <p:pic>
        <p:nvPicPr>
          <p:cNvPr id="18" name="Picture 1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137F961-6823-43A5-88EF-7299F92BD1F1}"/>
              </a:ext>
            </a:extLst>
          </p:cNvPr>
          <p:cNvSpPr>
            <a:spLocks noGrp="1"/>
          </p:cNvSpPr>
          <p:nvPr>
            <p:ph type="title"/>
          </p:nvPr>
        </p:nvSpPr>
        <p:spPr>
          <a:xfrm>
            <a:off x="127591" y="-95567"/>
            <a:ext cx="6155702" cy="1311664"/>
          </a:xfrm>
        </p:spPr>
        <p:txBody>
          <a:bodyPr>
            <a:normAutofit/>
          </a:bodyPr>
          <a:lstStyle/>
          <a:p>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GB" sz="28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rd</a:t>
            </a:r>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November</a:t>
            </a:r>
            <a:b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Memorial of St. Martin De Porres</a:t>
            </a:r>
            <a:endParaRPr lang="en-GB" sz="2800" b="1"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88E60BA-9518-48E5-BF06-4D9ACA168E69}"/>
              </a:ext>
            </a:extLst>
          </p:cNvPr>
          <p:cNvSpPr>
            <a:spLocks noGrp="1"/>
          </p:cNvSpPr>
          <p:nvPr>
            <p:ph idx="1"/>
          </p:nvPr>
        </p:nvSpPr>
        <p:spPr>
          <a:xfrm>
            <a:off x="127591" y="560265"/>
            <a:ext cx="7504702" cy="6010656"/>
          </a:xfrm>
        </p:spPr>
        <p:txBody>
          <a:bodyPr anchor="ctr">
            <a:noAutofit/>
          </a:bodyPr>
          <a:lstStyle/>
          <a:p>
            <a:r>
              <a:rPr lang="en-GB" sz="1800" b="0" i="0" u="none" strike="noStrike" dirty="0">
                <a:solidFill>
                  <a:srgbClr val="000000"/>
                </a:solidFill>
                <a:effectLst/>
                <a:latin typeface="Arial" panose="020B0604020202020204" pitchFamily="34" charset="0"/>
                <a:cs typeface="Arial" panose="020B0604020202020204" pitchFamily="34" charset="0"/>
              </a:rPr>
              <a:t>St. Martin de Porres was born in Lima, Peru on December 9, 1579. </a:t>
            </a:r>
          </a:p>
          <a:p>
            <a:r>
              <a:rPr lang="en-GB" sz="1800" b="0" i="0" u="none" strike="noStrike" dirty="0">
                <a:solidFill>
                  <a:srgbClr val="000000"/>
                </a:solidFill>
                <a:effectLst/>
                <a:latin typeface="Arial" panose="020B0604020202020204" pitchFamily="34" charset="0"/>
                <a:cs typeface="Arial" panose="020B0604020202020204" pitchFamily="34" charset="0"/>
              </a:rPr>
              <a:t>He experienced a great deal of ridicule for being of mixed-race.</a:t>
            </a:r>
          </a:p>
          <a:p>
            <a:r>
              <a:rPr lang="en-GB" sz="1800" b="0" i="0" u="none" strike="noStrike" dirty="0">
                <a:solidFill>
                  <a:srgbClr val="000000"/>
                </a:solidFill>
                <a:effectLst/>
                <a:latin typeface="Arial" panose="020B0604020202020204" pitchFamily="34" charset="0"/>
                <a:cs typeface="Arial" panose="020B0604020202020204" pitchFamily="34" charset="0"/>
              </a:rPr>
              <a:t>When he was 15, he asked to join the Dominican Convent of the Rosary in Lima and helped by giving money to the poor.</a:t>
            </a:r>
          </a:p>
          <a:p>
            <a:r>
              <a:rPr lang="en-GB" sz="1800" b="0" i="0" u="none" strike="noStrike" dirty="0">
                <a:solidFill>
                  <a:srgbClr val="000000"/>
                </a:solidFill>
                <a:effectLst/>
                <a:latin typeface="Arial" panose="020B0604020202020204" pitchFamily="34" charset="0"/>
                <a:cs typeface="Arial" panose="020B0604020202020204" pitchFamily="34" charset="0"/>
              </a:rPr>
              <a:t>Martin was the first  mixed race person to be allowed to take his vows as a member of the Third Order of Saint Dominic. This was really important because at the time mixed race people were not allowed to join.</a:t>
            </a:r>
          </a:p>
          <a:p>
            <a:r>
              <a:rPr lang="en-GB" sz="1800" dirty="0">
                <a:solidFill>
                  <a:srgbClr val="000000"/>
                </a:solidFill>
                <a:latin typeface="Arial" panose="020B0604020202020204" pitchFamily="34" charset="0"/>
                <a:cs typeface="Arial" panose="020B0604020202020204" pitchFamily="34" charset="0"/>
              </a:rPr>
              <a:t>He was compassionate and loving to all and loved animals.</a:t>
            </a:r>
            <a:endParaRPr lang="en-GB" sz="1800" b="0" i="0" u="none" strike="noStrike" dirty="0">
              <a:solidFill>
                <a:srgbClr val="000000"/>
              </a:solidFill>
              <a:effectLst/>
              <a:latin typeface="Arial" panose="020B0604020202020204" pitchFamily="34" charset="0"/>
              <a:cs typeface="Arial" panose="020B0604020202020204" pitchFamily="34" charset="0"/>
            </a:endParaRPr>
          </a:p>
          <a:p>
            <a:r>
              <a:rPr lang="en-GB" sz="1800" b="0" i="0" u="none" strike="noStrike" dirty="0">
                <a:solidFill>
                  <a:srgbClr val="000000"/>
                </a:solidFill>
                <a:effectLst/>
                <a:latin typeface="Arial" panose="020B0604020202020204" pitchFamily="34" charset="0"/>
                <a:cs typeface="Arial" panose="020B0604020202020204" pitchFamily="34" charset="0"/>
              </a:rPr>
              <a:t>Martin also founded an orphanage for abandoned children and slaves.</a:t>
            </a:r>
          </a:p>
          <a:p>
            <a:r>
              <a:rPr lang="en-GB" sz="1800" dirty="0">
                <a:solidFill>
                  <a:srgbClr val="000000"/>
                </a:solidFill>
                <a:latin typeface="Arial" panose="020B0604020202020204" pitchFamily="34" charset="0"/>
                <a:cs typeface="Arial" panose="020B0604020202020204" pitchFamily="34" charset="0"/>
              </a:rPr>
              <a:t>He died when he was 60</a:t>
            </a:r>
            <a:r>
              <a:rPr lang="en-GB" sz="1800" b="0" i="0" u="none" strike="noStrike" dirty="0">
                <a:solidFill>
                  <a:srgbClr val="000000"/>
                </a:solidFill>
                <a:effectLst/>
                <a:latin typeface="Arial" panose="020B0604020202020204" pitchFamily="34" charset="0"/>
                <a:cs typeface="Arial" panose="020B0604020202020204" pitchFamily="34" charset="0"/>
              </a:rPr>
              <a:t>-years-old.</a:t>
            </a:r>
          </a:p>
          <a:p>
            <a:r>
              <a:rPr lang="en-GB" sz="1800" b="0" i="0" u="none" strike="noStrike" dirty="0">
                <a:solidFill>
                  <a:srgbClr val="000000"/>
                </a:solidFill>
                <a:effectLst/>
                <a:latin typeface="Arial" panose="020B0604020202020204" pitchFamily="34" charset="0"/>
                <a:cs typeface="Arial" panose="020B0604020202020204" pitchFamily="34" charset="0"/>
              </a:rPr>
              <a:t>He is the patron saint of mixed race people, innkeepers, barbers, public and health workers.</a:t>
            </a:r>
          </a:p>
          <a:p>
            <a:pPr marL="0" indent="0" algn="ctr">
              <a:buNone/>
            </a:pPr>
            <a:r>
              <a:rPr lang="en-GB" b="1" dirty="0">
                <a:solidFill>
                  <a:srgbClr val="000000"/>
                </a:solidFill>
                <a:latin typeface="Arial" panose="020B0604020202020204" pitchFamily="34" charset="0"/>
                <a:cs typeface="Arial" panose="020B0604020202020204" pitchFamily="34" charset="0"/>
              </a:rPr>
              <a:t>St. Martin De Porres - Pray for us.</a:t>
            </a:r>
          </a:p>
        </p:txBody>
      </p:sp>
    </p:spTree>
    <p:extLst>
      <p:ext uri="{BB962C8B-B14F-4D97-AF65-F5344CB8AC3E}">
        <p14:creationId xmlns:p14="http://schemas.microsoft.com/office/powerpoint/2010/main" val="384824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585F-2E3C-48AC-A0DC-4599E0AE405B}"/>
              </a:ext>
            </a:extLst>
          </p:cNvPr>
          <p:cNvSpPr>
            <a:spLocks noGrp="1"/>
          </p:cNvSpPr>
          <p:nvPr>
            <p:ph type="title"/>
          </p:nvPr>
        </p:nvSpPr>
        <p:spPr>
          <a:xfrm>
            <a:off x="655320" y="365125"/>
            <a:ext cx="5120114" cy="1692794"/>
          </a:xfrm>
        </p:spPr>
        <p:txBody>
          <a:bodyPr>
            <a:normAutofit/>
          </a:bodyPr>
          <a:lstStyle/>
          <a:p>
            <a:r>
              <a:rPr lang="en-GB" sz="3600" b="1" dirty="0">
                <a:latin typeface="Arial" panose="020B0604020202020204" pitchFamily="34" charset="0"/>
                <a:cs typeface="Arial" panose="020B0604020202020204" pitchFamily="34" charset="0"/>
              </a:rPr>
              <a:t>4</a:t>
            </a:r>
            <a:r>
              <a:rPr lang="en-GB" sz="3600" b="1" baseline="30000" dirty="0">
                <a:latin typeface="Arial" panose="020B0604020202020204" pitchFamily="34" charset="0"/>
                <a:cs typeface="Arial" panose="020B0604020202020204" pitchFamily="34" charset="0"/>
              </a:rPr>
              <a:t>th</a:t>
            </a:r>
            <a:r>
              <a:rPr lang="en-GB" sz="3600" b="1" dirty="0">
                <a:latin typeface="Arial" panose="020B0604020202020204" pitchFamily="34" charset="0"/>
                <a:cs typeface="Arial" panose="020B0604020202020204" pitchFamily="34" charset="0"/>
              </a:rPr>
              <a:t> November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Memorial of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St. Charles Borromeo</a:t>
            </a:r>
          </a:p>
        </p:txBody>
      </p:sp>
      <p:sp>
        <p:nvSpPr>
          <p:cNvPr id="3" name="Content Placeholder 2">
            <a:extLst>
              <a:ext uri="{FF2B5EF4-FFF2-40B4-BE49-F238E27FC236}">
                <a16:creationId xmlns:a16="http://schemas.microsoft.com/office/drawing/2014/main" id="{69117BA3-8BF4-4989-AA89-81510AC90E85}"/>
              </a:ext>
            </a:extLst>
          </p:cNvPr>
          <p:cNvSpPr>
            <a:spLocks noGrp="1"/>
          </p:cNvSpPr>
          <p:nvPr>
            <p:ph idx="1"/>
          </p:nvPr>
        </p:nvSpPr>
        <p:spPr>
          <a:xfrm>
            <a:off x="426858" y="2057919"/>
            <a:ext cx="5577037" cy="4355426"/>
          </a:xfrm>
        </p:spPr>
        <p:txBody>
          <a:bodyPr>
            <a:noAutofit/>
          </a:bodyPr>
          <a:lstStyle/>
          <a:p>
            <a:r>
              <a:rPr lang="en-GB" sz="1800" dirty="0">
                <a:latin typeface="Arial" panose="020B0604020202020204" pitchFamily="34" charset="0"/>
                <a:cs typeface="Arial" panose="020B0604020202020204" pitchFamily="34" charset="0"/>
              </a:rPr>
              <a:t>St. Charles of Borromeo Born 1538, Died 1584.</a:t>
            </a:r>
          </a:p>
          <a:p>
            <a:r>
              <a:rPr lang="en-GB" sz="1800" dirty="0">
                <a:latin typeface="Arial" panose="020B0604020202020204" pitchFamily="34" charset="0"/>
                <a:cs typeface="Arial" panose="020B0604020202020204" pitchFamily="34" charset="0"/>
              </a:rPr>
              <a:t>Charles was part of a noble and prosperous family, his mother was the sister of Pope Pius IV. </a:t>
            </a:r>
          </a:p>
          <a:p>
            <a:r>
              <a:rPr lang="en-GB" sz="1800" dirty="0">
                <a:latin typeface="Arial" panose="020B0604020202020204" pitchFamily="34" charset="0"/>
                <a:cs typeface="Arial" panose="020B0604020202020204" pitchFamily="34" charset="0"/>
              </a:rPr>
              <a:t>He became a lawyer and was then appointed cardinal of Milan. </a:t>
            </a:r>
          </a:p>
          <a:p>
            <a:r>
              <a:rPr lang="en-GB" sz="1800" dirty="0">
                <a:latin typeface="Arial" panose="020B0604020202020204" pitchFamily="34" charset="0"/>
                <a:cs typeface="Arial" panose="020B0604020202020204" pitchFamily="34" charset="0"/>
              </a:rPr>
              <a:t>He founded colleges and hospitals, which he built with his vast wealth.</a:t>
            </a:r>
          </a:p>
          <a:p>
            <a:r>
              <a:rPr lang="en-GB" sz="1800" dirty="0">
                <a:latin typeface="Arial" panose="020B0604020202020204" pitchFamily="34" charset="0"/>
                <a:cs typeface="Arial" panose="020B0604020202020204" pitchFamily="34" charset="0"/>
              </a:rPr>
              <a:t>He humbly offered himself as a sacrifice for the people in order to minister the Sacraments to the dying; yet neither he nor any one of the twenty-eight voluntary priests who accompanied him caught the infection. </a:t>
            </a:r>
          </a:p>
          <a:p>
            <a:r>
              <a:rPr lang="en-GB" sz="1800" b="1" dirty="0">
                <a:latin typeface="Arial" panose="020B0604020202020204" pitchFamily="34" charset="0"/>
                <a:cs typeface="Arial" panose="020B0604020202020204" pitchFamily="34" charset="0"/>
              </a:rPr>
              <a:t>St. Charles said ‘</a:t>
            </a:r>
            <a:r>
              <a:rPr lang="en-GB" sz="1800" dirty="0">
                <a:latin typeface="Arial" panose="020B0604020202020204" pitchFamily="34" charset="0"/>
                <a:cs typeface="Arial" panose="020B0604020202020204" pitchFamily="34" charset="0"/>
              </a:rPr>
              <a:t>Be sure that you first preach by the way you live</a:t>
            </a:r>
            <a:r>
              <a:rPr lang="en-GB" sz="1800" b="1" dirty="0">
                <a:latin typeface="Arial" panose="020B0604020202020204" pitchFamily="34" charset="0"/>
                <a:cs typeface="Arial" panose="020B0604020202020204" pitchFamily="34" charset="0"/>
              </a:rPr>
              <a:t>’. And ‘</a:t>
            </a:r>
            <a:r>
              <a:rPr lang="en-GB" sz="1800" dirty="0">
                <a:latin typeface="Arial" panose="020B0604020202020204" pitchFamily="34" charset="0"/>
                <a:cs typeface="Arial" panose="020B0604020202020204" pitchFamily="34" charset="0"/>
              </a:rPr>
              <a:t>Stay quiet with God’</a:t>
            </a:r>
            <a:r>
              <a:rPr lang="en-GB" dirty="0">
                <a:latin typeface="Arial" panose="020B0604020202020204" pitchFamily="34" charset="0"/>
                <a:cs typeface="Arial" panose="020B0604020202020204" pitchFamily="34" charset="0"/>
              </a:rPr>
              <a:t>.</a:t>
            </a:r>
            <a:endParaRPr lang="en-GB" sz="1800" b="1"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St. Charles Borromeo… Pray for Us. </a:t>
            </a:r>
          </a:p>
        </p:txBody>
      </p:sp>
      <p:pic>
        <p:nvPicPr>
          <p:cNvPr id="6" name="Content Placeholder 4" descr="A person wearing a red hat and looking at the camera&#10;&#10;Description automatically generated">
            <a:extLst>
              <a:ext uri="{FF2B5EF4-FFF2-40B4-BE49-F238E27FC236}">
                <a16:creationId xmlns:a16="http://schemas.microsoft.com/office/drawing/2014/main" id="{7BFBF4CE-254D-4D73-8EF9-862101416241}"/>
              </a:ext>
            </a:extLst>
          </p:cNvPr>
          <p:cNvPicPr>
            <a:picLocks noChangeAspect="1"/>
          </p:cNvPicPr>
          <p:nvPr/>
        </p:nvPicPr>
        <p:blipFill rotWithShape="1">
          <a:blip r:embed="rId2">
            <a:extLst>
              <a:ext uri="{28A0092B-C50C-407E-A947-70E740481C1C}">
                <a14:useLocalDpi xmlns:a14="http://schemas.microsoft.com/office/drawing/2010/main" val="0"/>
              </a:ext>
            </a:extLst>
          </a:blip>
          <a:srcRect t="8337" b="780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3770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F961-6823-43A5-88EF-7299F92BD1F1}"/>
              </a:ext>
            </a:extLst>
          </p:cNvPr>
          <p:cNvSpPr>
            <a:spLocks noGrp="1"/>
          </p:cNvSpPr>
          <p:nvPr>
            <p:ph type="title"/>
          </p:nvPr>
        </p:nvSpPr>
        <p:spPr>
          <a:xfrm>
            <a:off x="261220" y="256981"/>
            <a:ext cx="5251720" cy="1311664"/>
          </a:xfrm>
        </p:spPr>
        <p:txBody>
          <a:bodyPr>
            <a:noAutofit/>
          </a:bodyPr>
          <a:lstStyle/>
          <a:p>
            <a:r>
              <a:rPr lang="en-GB" sz="3600" dirty="0">
                <a:solidFill>
                  <a:srgbClr val="000000"/>
                </a:solidFill>
                <a:latin typeface="Arial" panose="020B0604020202020204" pitchFamily="34" charset="0"/>
                <a:cs typeface="Arial" panose="020B0604020202020204" pitchFamily="34" charset="0"/>
              </a:rPr>
              <a:t>8</a:t>
            </a:r>
            <a:r>
              <a:rPr lang="en-GB" sz="3600" baseline="30000" dirty="0">
                <a:solidFill>
                  <a:srgbClr val="000000"/>
                </a:solidFill>
                <a:latin typeface="Arial" panose="020B0604020202020204" pitchFamily="34" charset="0"/>
                <a:cs typeface="Arial" panose="020B0604020202020204" pitchFamily="34" charset="0"/>
              </a:rPr>
              <a:t>th</a:t>
            </a:r>
            <a:r>
              <a:rPr lang="en-GB" sz="3600" dirty="0">
                <a:solidFill>
                  <a:srgbClr val="000000"/>
                </a:solidFill>
                <a:latin typeface="Arial" panose="020B0604020202020204" pitchFamily="34" charset="0"/>
                <a:cs typeface="Arial" panose="020B0604020202020204" pitchFamily="34" charset="0"/>
              </a:rPr>
              <a:t> November</a:t>
            </a:r>
            <a:br>
              <a:rPr lang="en-GB" sz="3600" dirty="0">
                <a:solidFill>
                  <a:srgbClr val="000000"/>
                </a:solidFill>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Blessed George Napier</a:t>
            </a:r>
            <a:br>
              <a:rPr lang="en-GB" sz="3600" dirty="0">
                <a:latin typeface="Arial" panose="020B0604020202020204" pitchFamily="34" charset="0"/>
                <a:cs typeface="Arial" panose="020B0604020202020204" pitchFamily="34" charset="0"/>
              </a:rPr>
            </a:br>
            <a:endParaRPr lang="en-GB" sz="3600" dirty="0">
              <a:solidFill>
                <a:srgbClr val="000000"/>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424C97C2-D255-474C-A72C-BF90443681DB}"/>
              </a:ext>
            </a:extLst>
          </p:cNvPr>
          <p:cNvSpPr>
            <a:spLocks noChangeArrowheads="1"/>
          </p:cNvSpPr>
          <p:nvPr/>
        </p:nvSpPr>
        <p:spPr bwMode="auto">
          <a:xfrm>
            <a:off x="136117" y="1353202"/>
            <a:ext cx="6447252"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1" u="none" strike="noStrike" cap="none" normalizeH="0" baseline="0" dirty="0">
                <a:ln>
                  <a:noFill/>
                </a:ln>
                <a:solidFill>
                  <a:srgbClr val="000000"/>
                </a:solidFill>
                <a:effectLst/>
                <a:cs typeface="Arial" panose="020B0604020202020204" pitchFamily="34" charset="0"/>
              </a:rPr>
              <a:t>Born</a:t>
            </a:r>
            <a:r>
              <a:rPr lang="en-US" altLang="en-US" sz="2800" dirty="0">
                <a:cs typeface="Arial" panose="020B0604020202020204" pitchFamily="34" charset="0"/>
              </a:rPr>
              <a:t> </a:t>
            </a:r>
            <a:r>
              <a:rPr kumimoji="0" lang="en-US" altLang="en-US" sz="2800" b="0" i="0" u="none" strike="noStrike" cap="none" normalizeH="0" baseline="0" dirty="0">
                <a:ln>
                  <a:noFill/>
                </a:ln>
                <a:effectLst/>
                <a:cs typeface="Arial" panose="020B0604020202020204" pitchFamily="34" charset="0"/>
              </a:rPr>
              <a:t>1550 at Holywell Manor, Oxford, England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1" u="none" strike="noStrike" cap="none" normalizeH="0" baseline="0" dirty="0">
                <a:ln>
                  <a:noFill/>
                </a:ln>
                <a:effectLst/>
                <a:cs typeface="Arial" panose="020B0604020202020204" pitchFamily="34" charset="0"/>
              </a:rPr>
              <a:t>Died</a:t>
            </a:r>
            <a:r>
              <a:rPr lang="en-US" altLang="en-US" sz="2800" dirty="0">
                <a:cs typeface="Arial" panose="020B0604020202020204" pitchFamily="34" charset="0"/>
              </a:rPr>
              <a:t> </a:t>
            </a:r>
            <a:r>
              <a:rPr kumimoji="0" lang="en-US" altLang="en-US" sz="2800" b="0" i="0" u="none" strike="noStrike" cap="none" normalizeH="0" baseline="0" dirty="0">
                <a:ln>
                  <a:noFill/>
                </a:ln>
                <a:effectLst/>
                <a:cs typeface="Arial" panose="020B0604020202020204" pitchFamily="34" charset="0"/>
              </a:rPr>
              <a:t>He was arrested and convicted of the crime of priesthood.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effectLst/>
                <a:cs typeface="Arial" panose="020B0604020202020204" pitchFamily="34" charset="0"/>
              </a:rPr>
              <a:t>He is  martyr of Oxford as he was hanged, drawn, and quartered between 1 and 2 in the afternoon of 9 November 1610 at Oxford, England.</a:t>
            </a:r>
          </a:p>
          <a:p>
            <a:pPr marR="0" lvl="0" algn="ctr" defTabSz="914400" rtl="0" eaLnBrk="0" fontAlgn="base" latinLnBrk="0" hangingPunct="0">
              <a:lnSpc>
                <a:spcPct val="100000"/>
              </a:lnSpc>
              <a:spcBef>
                <a:spcPct val="0"/>
              </a:spcBef>
              <a:spcAft>
                <a:spcPct val="0"/>
              </a:spcAft>
              <a:buClrTx/>
              <a:buSzTx/>
              <a:tabLst/>
            </a:pPr>
            <a:r>
              <a:rPr lang="en-US" altLang="en-US" sz="2800" b="1" dirty="0">
                <a:cs typeface="Arial" panose="020B0604020202020204" pitchFamily="34" charset="0"/>
              </a:rPr>
              <a:t>Blessed George Napier… </a:t>
            </a:r>
          </a:p>
          <a:p>
            <a:pPr marR="0" lvl="0" algn="ctr" defTabSz="914400" rtl="0" eaLnBrk="0" fontAlgn="base" latinLnBrk="0" hangingPunct="0">
              <a:lnSpc>
                <a:spcPct val="100000"/>
              </a:lnSpc>
              <a:spcBef>
                <a:spcPct val="0"/>
              </a:spcBef>
              <a:spcAft>
                <a:spcPct val="0"/>
              </a:spcAft>
              <a:buClrTx/>
              <a:buSzTx/>
              <a:tabLst/>
            </a:pPr>
            <a:r>
              <a:rPr lang="en-US" altLang="en-US" sz="2800" b="1" dirty="0">
                <a:cs typeface="Arial" panose="020B0604020202020204" pitchFamily="34" charset="0"/>
              </a:rPr>
              <a:t>Pray with us.</a:t>
            </a:r>
            <a:endParaRPr kumimoji="0" lang="en-US" altLang="en-US" sz="2800" b="1"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A vintage photo of a person&#10;&#10;Description automatically generated">
            <a:extLst>
              <a:ext uri="{FF2B5EF4-FFF2-40B4-BE49-F238E27FC236}">
                <a16:creationId xmlns:a16="http://schemas.microsoft.com/office/drawing/2014/main" id="{47897BF9-D338-4244-82BE-EB0668551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280" y="0"/>
            <a:ext cx="5251720" cy="7031238"/>
          </a:xfrm>
          <a:prstGeom prst="rect">
            <a:avLst/>
          </a:prstGeom>
          <a:effectLst>
            <a:softEdge rad="177800"/>
          </a:effectLst>
        </p:spPr>
      </p:pic>
    </p:spTree>
    <p:extLst>
      <p:ext uri="{BB962C8B-B14F-4D97-AF65-F5344CB8AC3E}">
        <p14:creationId xmlns:p14="http://schemas.microsoft.com/office/powerpoint/2010/main" val="264211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FD32BF-089E-4D41-BDB7-2003A8046EC5}"/>
              </a:ext>
            </a:extLst>
          </p:cNvPr>
          <p:cNvSpPr>
            <a:spLocks noGrp="1"/>
          </p:cNvSpPr>
          <p:nvPr>
            <p:ph type="title"/>
          </p:nvPr>
        </p:nvSpPr>
        <p:spPr>
          <a:xfrm>
            <a:off x="448056" y="470678"/>
            <a:ext cx="4875312" cy="1325563"/>
          </a:xfrm>
        </p:spPr>
        <p:txBody>
          <a:bodyPr anchor="ctr">
            <a:noAutofit/>
          </a:bodyPr>
          <a:lstStyle/>
          <a:p>
            <a:r>
              <a:rPr lang="en-GB" sz="2800" b="1" dirty="0">
                <a:latin typeface="Arial" panose="020B0604020202020204" pitchFamily="34" charset="0"/>
                <a:cs typeface="Arial" panose="020B0604020202020204" pitchFamily="34" charset="0"/>
              </a:rPr>
              <a:t>9</a:t>
            </a:r>
            <a:r>
              <a:rPr lang="en-GB" sz="2800" b="1" baseline="30000" dirty="0">
                <a:latin typeface="Arial" panose="020B0604020202020204" pitchFamily="34" charset="0"/>
                <a:cs typeface="Arial" panose="020B0604020202020204" pitchFamily="34" charset="0"/>
              </a:rPr>
              <a:t>th</a:t>
            </a:r>
            <a:r>
              <a:rPr lang="en-GB" sz="2800" b="1" dirty="0">
                <a:latin typeface="Arial" panose="020B0604020202020204" pitchFamily="34" charset="0"/>
                <a:cs typeface="Arial" panose="020B0604020202020204" pitchFamily="34" charset="0"/>
              </a:rPr>
              <a:t> November</a:t>
            </a:r>
            <a:br>
              <a:rPr lang="en-GB" sz="2800" b="1" dirty="0">
                <a:latin typeface="Arial" panose="020B0604020202020204" pitchFamily="34" charset="0"/>
                <a:cs typeface="Arial" panose="020B0604020202020204" pitchFamily="34" charset="0"/>
              </a:rPr>
            </a:br>
            <a:r>
              <a:rPr lang="en-GB" sz="2800" b="1" dirty="0">
                <a:effectLst/>
                <a:latin typeface="Arial" panose="020B0604020202020204" pitchFamily="34" charset="0"/>
                <a:ea typeface="Calibri" panose="020F0502020204030204" pitchFamily="34" charset="0"/>
                <a:cs typeface="Arial" panose="020B0604020202020204" pitchFamily="34" charset="0"/>
              </a:rPr>
              <a:t>Feast of the Dedication of Lateran Basilica</a:t>
            </a:r>
            <a:endParaRPr lang="en-GB" sz="2800" b="1" dirty="0"/>
          </a:p>
        </p:txBody>
      </p:sp>
      <p:sp>
        <p:nvSpPr>
          <p:cNvPr id="19" name="Rectangle 18">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520CD4-7BE6-4962-8D30-ED10D2A75CC6}"/>
              </a:ext>
            </a:extLst>
          </p:cNvPr>
          <p:cNvSpPr>
            <a:spLocks noGrp="1"/>
          </p:cNvSpPr>
          <p:nvPr>
            <p:ph idx="1"/>
          </p:nvPr>
        </p:nvSpPr>
        <p:spPr>
          <a:xfrm>
            <a:off x="-1" y="1913860"/>
            <a:ext cx="6719778" cy="5237840"/>
          </a:xfrm>
        </p:spPr>
        <p:txBody>
          <a:bodyPr>
            <a:normAutofit/>
          </a:bodyPr>
          <a:lstStyle/>
          <a:p>
            <a:pPr marL="0" indent="0">
              <a:buNone/>
            </a:pPr>
            <a:endParaRPr lang="en-GB" sz="1600" b="1" dirty="0">
              <a:latin typeface="Arial" panose="020B0604020202020204" pitchFamily="34" charset="0"/>
              <a:cs typeface="Arial" panose="020B0604020202020204" pitchFamily="34" charset="0"/>
            </a:endParaRPr>
          </a:p>
          <a:p>
            <a:pPr algn="l"/>
            <a:r>
              <a:rPr lang="en-GB" sz="1600" b="0" i="0" u="none" strike="noStrike" dirty="0">
                <a:solidFill>
                  <a:srgbClr val="222222"/>
                </a:solidFill>
                <a:effectLst/>
                <a:latin typeface="Arial" panose="020B0604020202020204" pitchFamily="34" charset="0"/>
                <a:cs typeface="Arial" panose="020B0604020202020204" pitchFamily="34" charset="0"/>
              </a:rPr>
              <a:t>Most Catholics think of St. Peter’s as the pope’s main church, but they are not quite right. </a:t>
            </a:r>
          </a:p>
          <a:p>
            <a:pPr algn="l"/>
            <a:r>
              <a:rPr lang="en-GB" sz="1600" b="0" i="0" u="none" strike="noStrike" dirty="0">
                <a:solidFill>
                  <a:srgbClr val="222222"/>
                </a:solidFill>
                <a:effectLst/>
                <a:latin typeface="Arial" panose="020B0604020202020204" pitchFamily="34" charset="0"/>
                <a:cs typeface="Arial" panose="020B0604020202020204" pitchFamily="34" charset="0"/>
              </a:rPr>
              <a:t>St. John Lateran is the pope’s church, the cathedral of the Diocese of Rome where the Bishop of Rome presides.</a:t>
            </a:r>
          </a:p>
          <a:p>
            <a:pPr algn="l"/>
            <a:r>
              <a:rPr lang="en-GB" sz="1600" b="0" i="0" u="none" strike="noStrike" dirty="0">
                <a:solidFill>
                  <a:srgbClr val="222222"/>
                </a:solidFill>
                <a:effectLst/>
                <a:latin typeface="Arial" panose="020B0604020202020204" pitchFamily="34" charset="0"/>
                <a:cs typeface="Arial" panose="020B0604020202020204" pitchFamily="34" charset="0"/>
              </a:rPr>
              <a:t>The first basilica on the site was built in the fourth century when the Roman Emperor Constantine donated land he had received from the wealthy Lateran family. </a:t>
            </a:r>
          </a:p>
          <a:p>
            <a:pPr algn="l"/>
            <a:r>
              <a:rPr lang="en-GB" sz="1600" b="0" i="0" u="none" strike="noStrike" dirty="0">
                <a:solidFill>
                  <a:srgbClr val="222222"/>
                </a:solidFill>
                <a:effectLst/>
                <a:latin typeface="Arial" panose="020B0604020202020204" pitchFamily="34" charset="0"/>
                <a:cs typeface="Arial" panose="020B0604020202020204" pitchFamily="34" charset="0"/>
              </a:rPr>
              <a:t>That structure and its successors suffered fire, earthquake and the ravages of war, but the Lateran remained the church where popes were consecrated until the popes returned from Avignon in the 14th century to find the church and the adjoining palace in ruins.</a:t>
            </a:r>
          </a:p>
          <a:p>
            <a:pPr algn="l"/>
            <a:r>
              <a:rPr lang="en-GB" sz="1600" b="0" i="0" u="none" strike="noStrike" dirty="0">
                <a:solidFill>
                  <a:srgbClr val="222222"/>
                </a:solidFill>
                <a:effectLst/>
                <a:latin typeface="Arial" panose="020B0604020202020204" pitchFamily="34" charset="0"/>
                <a:cs typeface="Arial" panose="020B0604020202020204" pitchFamily="34" charset="0"/>
              </a:rPr>
              <a:t>Pope Innocent X commissioned the present structure in 1646. One of Rome’s most imposing churches, the Lateran’s towering facade is crowned with 15 colossal statues of Christ, John the Baptist, John the Evangelist and 12 doctors of the Church. Beneath its high altar rest the remains of the small wooden table on which tradition holds St. Peter himself celebrated Mass.</a:t>
            </a:r>
          </a:p>
          <a:p>
            <a:pPr marL="0" indent="0">
              <a:buNone/>
            </a:pPr>
            <a:endParaRPr lang="en-GB" sz="1100" dirty="0"/>
          </a:p>
        </p:txBody>
      </p:sp>
      <p:pic>
        <p:nvPicPr>
          <p:cNvPr id="6" name="Picture 5">
            <a:extLst>
              <a:ext uri="{FF2B5EF4-FFF2-40B4-BE49-F238E27FC236}">
                <a16:creationId xmlns:a16="http://schemas.microsoft.com/office/drawing/2014/main" id="{8AC7874C-9DB4-4FE1-8C8B-85146EAB3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633" y="0"/>
            <a:ext cx="5394566" cy="7570381"/>
          </a:xfrm>
          <a:prstGeom prst="rect">
            <a:avLst/>
          </a:prstGeom>
        </p:spPr>
      </p:pic>
    </p:spTree>
    <p:extLst>
      <p:ext uri="{BB962C8B-B14F-4D97-AF65-F5344CB8AC3E}">
        <p14:creationId xmlns:p14="http://schemas.microsoft.com/office/powerpoint/2010/main" val="350690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BBB7-D0F8-4CFF-9D69-7328965A0EDC}"/>
              </a:ext>
            </a:extLst>
          </p:cNvPr>
          <p:cNvSpPr>
            <a:spLocks noGrp="1"/>
          </p:cNvSpPr>
          <p:nvPr>
            <p:ph type="title"/>
          </p:nvPr>
        </p:nvSpPr>
        <p:spPr>
          <a:xfrm>
            <a:off x="181356" y="175037"/>
            <a:ext cx="11829288" cy="483920"/>
          </a:xfrm>
        </p:spPr>
        <p:txBody>
          <a:bodyPr>
            <a:normAutofit fontScale="90000"/>
          </a:bodyPr>
          <a:lstStyle/>
          <a:p>
            <a:br>
              <a:rPr lang="en-GB" sz="4000" dirty="0">
                <a:effectLst/>
                <a:latin typeface="Arial" panose="020B0604020202020204" pitchFamily="34" charset="0"/>
                <a:ea typeface="Calibri" panose="020F050202020403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10</a:t>
            </a:r>
            <a:r>
              <a:rPr lang="en-GB" sz="4000" b="1" baseline="30000" dirty="0">
                <a:latin typeface="Arial" panose="020B0604020202020204" pitchFamily="34" charset="0"/>
                <a:cs typeface="Arial" panose="020B0604020202020204" pitchFamily="34" charset="0"/>
              </a:rPr>
              <a:t>th</a:t>
            </a:r>
            <a:r>
              <a:rPr lang="en-GB" sz="4000" b="1" dirty="0">
                <a:latin typeface="Arial" panose="020B0604020202020204" pitchFamily="34" charset="0"/>
                <a:cs typeface="Arial" panose="020B0604020202020204" pitchFamily="34" charset="0"/>
              </a:rPr>
              <a:t> November</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ea typeface="Calibri" panose="020F0502020204030204" pitchFamily="34" charset="0"/>
                <a:cs typeface="Arial" panose="020B0604020202020204" pitchFamily="34" charset="0"/>
              </a:rPr>
              <a:t>Memorial of St. Leo the Great</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5FDD99-4AD4-4FDD-9D19-744CD21F380B}"/>
              </a:ext>
            </a:extLst>
          </p:cNvPr>
          <p:cNvSpPr>
            <a:spLocks noGrp="1"/>
          </p:cNvSpPr>
          <p:nvPr>
            <p:ph idx="1"/>
          </p:nvPr>
        </p:nvSpPr>
        <p:spPr>
          <a:xfrm>
            <a:off x="5784787" y="4416135"/>
            <a:ext cx="5374262" cy="2170593"/>
          </a:xfrm>
        </p:spPr>
        <p:txBody>
          <a:bodyPr>
            <a:noAutofit/>
          </a:bodyPr>
          <a:lstStyle/>
          <a:p>
            <a:r>
              <a:rPr lang="en-GB" sz="1800" b="1" i="0" u="none" strike="noStrike" dirty="0">
                <a:effectLst/>
                <a:latin typeface="Arial" panose="020B0604020202020204" pitchFamily="34" charset="0"/>
                <a:cs typeface="Arial" panose="020B0604020202020204" pitchFamily="34" charset="0"/>
              </a:rPr>
              <a:t>Born: 400 AD  </a:t>
            </a:r>
          </a:p>
          <a:p>
            <a:r>
              <a:rPr lang="en-GB" sz="1800" b="1" dirty="0">
                <a:latin typeface="Arial" panose="020B0604020202020204" pitchFamily="34" charset="0"/>
                <a:cs typeface="Arial" panose="020B0604020202020204" pitchFamily="34" charset="0"/>
              </a:rPr>
              <a:t>Died: </a:t>
            </a:r>
            <a:r>
              <a:rPr lang="en-GB" sz="1800" b="1" i="0" u="none" strike="noStrike" dirty="0">
                <a:effectLst/>
                <a:latin typeface="Arial" panose="020B0604020202020204" pitchFamily="34" charset="0"/>
                <a:cs typeface="Arial" panose="020B0604020202020204" pitchFamily="34" charset="0"/>
              </a:rPr>
              <a:t>461 AD</a:t>
            </a:r>
            <a:endParaRPr lang="en-GB" sz="1800" b="1"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Click the link to learn more about his life:</a:t>
            </a:r>
          </a:p>
          <a:p>
            <a:pPr marL="0" indent="0">
              <a:buNone/>
            </a:pPr>
            <a:r>
              <a:rPr lang="en-GB" sz="1800" dirty="0">
                <a:latin typeface="Arial" panose="020B0604020202020204" pitchFamily="34" charset="0"/>
                <a:cs typeface="Arial" panose="020B0604020202020204" pitchFamily="34" charset="0"/>
                <a:hlinkClick r:id="rId2"/>
              </a:rPr>
              <a:t>https://www.youtube.com/watch?v=aR71hhfxAaw&amp;autoplay=1&amp;list=PL58g24NgWPIzvBk2IQVES_xC4WTm6-CDI</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7CB7812-67AA-4F19-8828-CD281D516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20" y="1162232"/>
            <a:ext cx="4717383" cy="5695768"/>
          </a:xfrm>
          <a:prstGeom prst="rect">
            <a:avLst/>
          </a:prstGeom>
          <a:effectLst>
            <a:softEdge rad="165100"/>
          </a:effectLst>
        </p:spPr>
      </p:pic>
      <p:pic>
        <p:nvPicPr>
          <p:cNvPr id="10" name="Picture 9" descr="Text&#10;&#10;Description automatically generated">
            <a:extLst>
              <a:ext uri="{FF2B5EF4-FFF2-40B4-BE49-F238E27FC236}">
                <a16:creationId xmlns:a16="http://schemas.microsoft.com/office/drawing/2014/main" id="{75282413-33C0-44C4-BE44-774A93D72DFD}"/>
              </a:ext>
            </a:extLst>
          </p:cNvPr>
          <p:cNvPicPr>
            <a:picLocks noChangeAspect="1"/>
          </p:cNvPicPr>
          <p:nvPr/>
        </p:nvPicPr>
        <p:blipFill rotWithShape="1">
          <a:blip r:embed="rId4">
            <a:extLst>
              <a:ext uri="{28A0092B-C50C-407E-A947-70E740481C1C}">
                <a14:useLocalDpi xmlns:a14="http://schemas.microsoft.com/office/drawing/2010/main" val="0"/>
              </a:ext>
            </a:extLst>
          </a:blip>
          <a:srcRect l="22971" t="24031" r="22145" b="15194"/>
          <a:stretch/>
        </p:blipFill>
        <p:spPr>
          <a:xfrm>
            <a:off x="6589954" y="248173"/>
            <a:ext cx="5109475" cy="4167962"/>
          </a:xfrm>
          <a:prstGeom prst="rect">
            <a:avLst/>
          </a:prstGeom>
          <a:effectLst>
            <a:softEdge rad="101600"/>
          </a:effectLst>
        </p:spPr>
      </p:pic>
    </p:spTree>
    <p:extLst>
      <p:ext uri="{BB962C8B-B14F-4D97-AF65-F5344CB8AC3E}">
        <p14:creationId xmlns:p14="http://schemas.microsoft.com/office/powerpoint/2010/main" val="3139806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4144</Words>
  <Application>Microsoft Office PowerPoint</Application>
  <PresentationFormat>Widescreen</PresentationFormat>
  <Paragraphs>277</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&amp;quot</vt:lpstr>
      <vt:lpstr>Arial</vt:lpstr>
      <vt:lpstr>Calibri</vt:lpstr>
      <vt:lpstr>Calibri Light</vt:lpstr>
      <vt:lpstr>Gisha</vt:lpstr>
      <vt:lpstr>Helvetica Neue</vt:lpstr>
      <vt:lpstr>Verdana</vt:lpstr>
      <vt:lpstr>Office Theme</vt:lpstr>
      <vt:lpstr>Autumn Term 2 2022</vt:lpstr>
      <vt:lpstr>The Pope’s Prayer Intention for November</vt:lpstr>
      <vt:lpstr>1st November All Saints Day</vt:lpstr>
      <vt:lpstr>2nd November All Souls Day</vt:lpstr>
      <vt:lpstr>3rd November Memorial of St. Martin De Porres</vt:lpstr>
      <vt:lpstr>4th November  Memorial of  St. Charles Borromeo</vt:lpstr>
      <vt:lpstr>8th November Blessed George Napier </vt:lpstr>
      <vt:lpstr>9th November Feast of the Dedication of Lateran Basilica</vt:lpstr>
      <vt:lpstr> 10th November Memorial of St. Leo the Great</vt:lpstr>
      <vt:lpstr>11th November St. Martin of Tours</vt:lpstr>
      <vt:lpstr>12th November St. Josaphat</vt:lpstr>
      <vt:lpstr>15th November St. Albert the Great</vt:lpstr>
      <vt:lpstr>16th November Memorial of St. Edmund of Abingdon</vt:lpstr>
      <vt:lpstr>PowerPoint Presentation</vt:lpstr>
      <vt:lpstr>PowerPoint Presentation</vt:lpstr>
      <vt:lpstr>18th November Memorial of the Dedication of the  Basilica of Ss Pater &amp; Paul </vt:lpstr>
      <vt:lpstr>Sunday  20th                Solemnity of Our Lord Jesus Christ, King of the Universe  (National Youth Sunday)</vt:lpstr>
      <vt:lpstr>21st November Memorial of the Presentation of the Blessed Virgin Mary</vt:lpstr>
      <vt:lpstr>22nd November St. Cecilia </vt:lpstr>
      <vt:lpstr>23rd November</vt:lpstr>
      <vt:lpstr>24th November Memorial of St. Andrew Dung-Lac  </vt:lpstr>
      <vt:lpstr>Monday 25th    St. Catherine of Alexandria</vt:lpstr>
      <vt:lpstr>30th November  St. Andrew </vt:lpstr>
      <vt:lpstr>The Pope’s Prayer Intention for December</vt:lpstr>
      <vt:lpstr>1st December  1st December Feast of St. Edmund Campion </vt:lpstr>
      <vt:lpstr>3rd December St. Frances Xavier</vt:lpstr>
      <vt:lpstr>6th December Memorial of St. Nicholas</vt:lpstr>
      <vt:lpstr>7th December St. Ambrose,  Doctor of the Church.</vt:lpstr>
      <vt:lpstr>8th December Immaculate Conception of the Blessed Virgin Mary  </vt:lpstr>
      <vt:lpstr>9th December St. John Diego Cuauhtlatoatzin</vt:lpstr>
      <vt:lpstr>10th December Memorial in Staffordshire of St. Edmund Ginnings</vt:lpstr>
      <vt:lpstr>12th December Memorial of Our Lady of Guadlupe</vt:lpstr>
      <vt:lpstr>13th December St. Lucy  Lucia of Syracuse (283–304), also known as Saint Lucy  Patron Saint of  authors, cutlers, glaziers, laborers and the blind.  Click the link below to find out more:  https://www.youtube.com/watch?list=PL58g24NgWPIzvBk2IQVES_xC4WTm6-CDI&amp;time_continue=1&amp;v=EyOgawktWOE </vt:lpstr>
      <vt:lpstr>14th December St John of the Cross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 Term 2 2020</dc:title>
  <dc:creator>Richard Smith</dc:creator>
  <cp:lastModifiedBy>Richard Smith</cp:lastModifiedBy>
  <cp:revision>119</cp:revision>
  <dcterms:created xsi:type="dcterms:W3CDTF">2020-10-27T14:10:18Z</dcterms:created>
  <dcterms:modified xsi:type="dcterms:W3CDTF">2022-10-17T09:31:03Z</dcterms:modified>
</cp:coreProperties>
</file>