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79" r:id="rId4"/>
    <p:sldId id="257" r:id="rId5"/>
    <p:sldId id="280" r:id="rId6"/>
    <p:sldId id="258" r:id="rId7"/>
    <p:sldId id="281" r:id="rId8"/>
    <p:sldId id="282" r:id="rId9"/>
    <p:sldId id="259" r:id="rId10"/>
    <p:sldId id="260" r:id="rId11"/>
    <p:sldId id="283" r:id="rId12"/>
    <p:sldId id="290" r:id="rId13"/>
    <p:sldId id="262" r:id="rId14"/>
    <p:sldId id="264" r:id="rId15"/>
    <p:sldId id="265" r:id="rId16"/>
    <p:sldId id="266" r:id="rId17"/>
    <p:sldId id="289" r:id="rId18"/>
    <p:sldId id="267" r:id="rId19"/>
    <p:sldId id="287" r:id="rId20"/>
    <p:sldId id="269" r:id="rId21"/>
    <p:sldId id="270" r:id="rId22"/>
    <p:sldId id="271" r:id="rId23"/>
    <p:sldId id="288" r:id="rId24"/>
    <p:sldId id="272" r:id="rId25"/>
    <p:sldId id="273" r:id="rId26"/>
    <p:sldId id="274" r:id="rId27"/>
    <p:sldId id="275" r:id="rId28"/>
    <p:sldId id="284" r:id="rId29"/>
    <p:sldId id="291" r:id="rId30"/>
    <p:sldId id="276" r:id="rId31"/>
    <p:sldId id="277" r:id="rId32"/>
    <p:sldId id="278"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693" autoAdjust="0"/>
    <p:restoredTop sz="94660"/>
  </p:normalViewPr>
  <p:slideViewPr>
    <p:cSldViewPr snapToGrid="0">
      <p:cViewPr varScale="1">
        <p:scale>
          <a:sx n="78" d="100"/>
          <a:sy n="78" d="100"/>
        </p:scale>
        <p:origin x="54" y="300"/>
      </p:cViewPr>
      <p:guideLst/>
    </p:cSldViewPr>
  </p:slideViewPr>
  <p:notesTextViewPr>
    <p:cViewPr>
      <p:scale>
        <a:sx n="1" d="1"/>
        <a:sy n="1" d="1"/>
      </p:scale>
      <p:origin x="0" y="0"/>
    </p:cViewPr>
  </p:notesTextViewPr>
  <p:sorterViewPr>
    <p:cViewPr>
      <p:scale>
        <a:sx n="100" d="100"/>
        <a:sy n="100" d="100"/>
      </p:scale>
      <p:origin x="0" y="-97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65EBD-0A22-434E-9A1F-5B7EF619B0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946BF0-45A7-43E8-9FA5-3B4A973AFF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C4BD6C-81B6-476C-BACB-E03517A42F1C}"/>
              </a:ext>
            </a:extLst>
          </p:cNvPr>
          <p:cNvSpPr>
            <a:spLocks noGrp="1"/>
          </p:cNvSpPr>
          <p:nvPr>
            <p:ph type="dt" sz="half" idx="10"/>
          </p:nvPr>
        </p:nvSpPr>
        <p:spPr/>
        <p:txBody>
          <a:bodyPr/>
          <a:lstStyle/>
          <a:p>
            <a:fld id="{75F2125C-C66E-4488-8F1B-649A2E88F8B3}" type="datetimeFigureOut">
              <a:rPr lang="en-GB" smtClean="0"/>
              <a:t>13/12/2022</a:t>
            </a:fld>
            <a:endParaRPr lang="en-GB"/>
          </a:p>
        </p:txBody>
      </p:sp>
      <p:sp>
        <p:nvSpPr>
          <p:cNvPr id="5" name="Footer Placeholder 4">
            <a:extLst>
              <a:ext uri="{FF2B5EF4-FFF2-40B4-BE49-F238E27FC236}">
                <a16:creationId xmlns:a16="http://schemas.microsoft.com/office/drawing/2014/main" id="{4BD5F5D2-E171-4BDC-AAC6-FE225E6507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1F0E5-7847-4087-9B5B-D8A6CBDC33AB}"/>
              </a:ext>
            </a:extLst>
          </p:cNvPr>
          <p:cNvSpPr>
            <a:spLocks noGrp="1"/>
          </p:cNvSpPr>
          <p:nvPr>
            <p:ph type="sldNum" sz="quarter" idx="12"/>
          </p:nvPr>
        </p:nvSpPr>
        <p:spPr/>
        <p:txBody>
          <a:bodyPr/>
          <a:lstStyle/>
          <a:p>
            <a:fld id="{CD357FCB-D64F-46E4-AB20-AE024ED22685}" type="slidenum">
              <a:rPr lang="en-GB" smtClean="0"/>
              <a:t>‹#›</a:t>
            </a:fld>
            <a:endParaRPr lang="en-GB"/>
          </a:p>
        </p:txBody>
      </p:sp>
    </p:spTree>
    <p:extLst>
      <p:ext uri="{BB962C8B-B14F-4D97-AF65-F5344CB8AC3E}">
        <p14:creationId xmlns:p14="http://schemas.microsoft.com/office/powerpoint/2010/main" val="133086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8E6B-8E7D-49A2-BEA0-2F226B48BA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62BE9F-BC46-491A-9EDA-16C91733FC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CB0239-A71C-41B0-B404-515C8F68EBDF}"/>
              </a:ext>
            </a:extLst>
          </p:cNvPr>
          <p:cNvSpPr>
            <a:spLocks noGrp="1"/>
          </p:cNvSpPr>
          <p:nvPr>
            <p:ph type="dt" sz="half" idx="10"/>
          </p:nvPr>
        </p:nvSpPr>
        <p:spPr/>
        <p:txBody>
          <a:bodyPr/>
          <a:lstStyle/>
          <a:p>
            <a:fld id="{75F2125C-C66E-4488-8F1B-649A2E88F8B3}" type="datetimeFigureOut">
              <a:rPr lang="en-GB" smtClean="0"/>
              <a:t>13/12/2022</a:t>
            </a:fld>
            <a:endParaRPr lang="en-GB"/>
          </a:p>
        </p:txBody>
      </p:sp>
      <p:sp>
        <p:nvSpPr>
          <p:cNvPr id="5" name="Footer Placeholder 4">
            <a:extLst>
              <a:ext uri="{FF2B5EF4-FFF2-40B4-BE49-F238E27FC236}">
                <a16:creationId xmlns:a16="http://schemas.microsoft.com/office/drawing/2014/main" id="{8BE70D8F-DA25-45A5-9775-CBADEA15A1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5372CB-8B64-46CD-AD6F-87140911F833}"/>
              </a:ext>
            </a:extLst>
          </p:cNvPr>
          <p:cNvSpPr>
            <a:spLocks noGrp="1"/>
          </p:cNvSpPr>
          <p:nvPr>
            <p:ph type="sldNum" sz="quarter" idx="12"/>
          </p:nvPr>
        </p:nvSpPr>
        <p:spPr/>
        <p:txBody>
          <a:bodyPr/>
          <a:lstStyle/>
          <a:p>
            <a:fld id="{CD357FCB-D64F-46E4-AB20-AE024ED22685}" type="slidenum">
              <a:rPr lang="en-GB" smtClean="0"/>
              <a:t>‹#›</a:t>
            </a:fld>
            <a:endParaRPr lang="en-GB"/>
          </a:p>
        </p:txBody>
      </p:sp>
    </p:spTree>
    <p:extLst>
      <p:ext uri="{BB962C8B-B14F-4D97-AF65-F5344CB8AC3E}">
        <p14:creationId xmlns:p14="http://schemas.microsoft.com/office/powerpoint/2010/main" val="171374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7D0306-E814-495A-BF09-61A54D1503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7E8718-23AE-4E56-8693-90EAB72E50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422957-0015-4C5B-9C45-B308FF6FF4B5}"/>
              </a:ext>
            </a:extLst>
          </p:cNvPr>
          <p:cNvSpPr>
            <a:spLocks noGrp="1"/>
          </p:cNvSpPr>
          <p:nvPr>
            <p:ph type="dt" sz="half" idx="10"/>
          </p:nvPr>
        </p:nvSpPr>
        <p:spPr/>
        <p:txBody>
          <a:bodyPr/>
          <a:lstStyle/>
          <a:p>
            <a:fld id="{75F2125C-C66E-4488-8F1B-649A2E88F8B3}" type="datetimeFigureOut">
              <a:rPr lang="en-GB" smtClean="0"/>
              <a:t>13/12/2022</a:t>
            </a:fld>
            <a:endParaRPr lang="en-GB"/>
          </a:p>
        </p:txBody>
      </p:sp>
      <p:sp>
        <p:nvSpPr>
          <p:cNvPr id="5" name="Footer Placeholder 4">
            <a:extLst>
              <a:ext uri="{FF2B5EF4-FFF2-40B4-BE49-F238E27FC236}">
                <a16:creationId xmlns:a16="http://schemas.microsoft.com/office/drawing/2014/main" id="{71F852F4-FC35-4556-99BD-BC3436BE59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2EFE18-EBD2-4E70-94DC-45A388F08CED}"/>
              </a:ext>
            </a:extLst>
          </p:cNvPr>
          <p:cNvSpPr>
            <a:spLocks noGrp="1"/>
          </p:cNvSpPr>
          <p:nvPr>
            <p:ph type="sldNum" sz="quarter" idx="12"/>
          </p:nvPr>
        </p:nvSpPr>
        <p:spPr/>
        <p:txBody>
          <a:bodyPr/>
          <a:lstStyle/>
          <a:p>
            <a:fld id="{CD357FCB-D64F-46E4-AB20-AE024ED22685}" type="slidenum">
              <a:rPr lang="en-GB" smtClean="0"/>
              <a:t>‹#›</a:t>
            </a:fld>
            <a:endParaRPr lang="en-GB"/>
          </a:p>
        </p:txBody>
      </p:sp>
    </p:spTree>
    <p:extLst>
      <p:ext uri="{BB962C8B-B14F-4D97-AF65-F5344CB8AC3E}">
        <p14:creationId xmlns:p14="http://schemas.microsoft.com/office/powerpoint/2010/main" val="326445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46FB-5BC3-4209-B64D-5C2774C9E3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C908E8-34EE-48F2-A7C1-81AE231DCE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3C9139-A437-4C1E-A8F0-FA31CEBA6CBA}"/>
              </a:ext>
            </a:extLst>
          </p:cNvPr>
          <p:cNvSpPr>
            <a:spLocks noGrp="1"/>
          </p:cNvSpPr>
          <p:nvPr>
            <p:ph type="dt" sz="half" idx="10"/>
          </p:nvPr>
        </p:nvSpPr>
        <p:spPr/>
        <p:txBody>
          <a:bodyPr/>
          <a:lstStyle/>
          <a:p>
            <a:fld id="{75F2125C-C66E-4488-8F1B-649A2E88F8B3}" type="datetimeFigureOut">
              <a:rPr lang="en-GB" smtClean="0"/>
              <a:t>13/12/2022</a:t>
            </a:fld>
            <a:endParaRPr lang="en-GB"/>
          </a:p>
        </p:txBody>
      </p:sp>
      <p:sp>
        <p:nvSpPr>
          <p:cNvPr id="5" name="Footer Placeholder 4">
            <a:extLst>
              <a:ext uri="{FF2B5EF4-FFF2-40B4-BE49-F238E27FC236}">
                <a16:creationId xmlns:a16="http://schemas.microsoft.com/office/drawing/2014/main" id="{13ADD561-6608-473D-91AC-149B897610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626FEB-72C9-4193-A96A-7937BDA03A0C}"/>
              </a:ext>
            </a:extLst>
          </p:cNvPr>
          <p:cNvSpPr>
            <a:spLocks noGrp="1"/>
          </p:cNvSpPr>
          <p:nvPr>
            <p:ph type="sldNum" sz="quarter" idx="12"/>
          </p:nvPr>
        </p:nvSpPr>
        <p:spPr/>
        <p:txBody>
          <a:bodyPr/>
          <a:lstStyle/>
          <a:p>
            <a:fld id="{CD357FCB-D64F-46E4-AB20-AE024ED22685}" type="slidenum">
              <a:rPr lang="en-GB" smtClean="0"/>
              <a:t>‹#›</a:t>
            </a:fld>
            <a:endParaRPr lang="en-GB"/>
          </a:p>
        </p:txBody>
      </p:sp>
    </p:spTree>
    <p:extLst>
      <p:ext uri="{BB962C8B-B14F-4D97-AF65-F5344CB8AC3E}">
        <p14:creationId xmlns:p14="http://schemas.microsoft.com/office/powerpoint/2010/main" val="227269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1CD04-3A07-4E92-BFE8-96E67C7150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C9804-417A-4037-BB9C-17DBBC9A5D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680B36-3278-441C-A004-8C993B2D6A3C}"/>
              </a:ext>
            </a:extLst>
          </p:cNvPr>
          <p:cNvSpPr>
            <a:spLocks noGrp="1"/>
          </p:cNvSpPr>
          <p:nvPr>
            <p:ph type="dt" sz="half" idx="10"/>
          </p:nvPr>
        </p:nvSpPr>
        <p:spPr/>
        <p:txBody>
          <a:bodyPr/>
          <a:lstStyle/>
          <a:p>
            <a:fld id="{75F2125C-C66E-4488-8F1B-649A2E88F8B3}" type="datetimeFigureOut">
              <a:rPr lang="en-GB" smtClean="0"/>
              <a:t>13/12/2022</a:t>
            </a:fld>
            <a:endParaRPr lang="en-GB"/>
          </a:p>
        </p:txBody>
      </p:sp>
      <p:sp>
        <p:nvSpPr>
          <p:cNvPr id="5" name="Footer Placeholder 4">
            <a:extLst>
              <a:ext uri="{FF2B5EF4-FFF2-40B4-BE49-F238E27FC236}">
                <a16:creationId xmlns:a16="http://schemas.microsoft.com/office/drawing/2014/main" id="{EC34486A-D740-4B4F-B21E-6B1BBED99D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6513B1-95EA-4A4B-927A-ABF4ED8A1A38}"/>
              </a:ext>
            </a:extLst>
          </p:cNvPr>
          <p:cNvSpPr>
            <a:spLocks noGrp="1"/>
          </p:cNvSpPr>
          <p:nvPr>
            <p:ph type="sldNum" sz="quarter" idx="12"/>
          </p:nvPr>
        </p:nvSpPr>
        <p:spPr/>
        <p:txBody>
          <a:bodyPr/>
          <a:lstStyle/>
          <a:p>
            <a:fld id="{CD357FCB-D64F-46E4-AB20-AE024ED22685}" type="slidenum">
              <a:rPr lang="en-GB" smtClean="0"/>
              <a:t>‹#›</a:t>
            </a:fld>
            <a:endParaRPr lang="en-GB"/>
          </a:p>
        </p:txBody>
      </p:sp>
    </p:spTree>
    <p:extLst>
      <p:ext uri="{BB962C8B-B14F-4D97-AF65-F5344CB8AC3E}">
        <p14:creationId xmlns:p14="http://schemas.microsoft.com/office/powerpoint/2010/main" val="366951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473E-FCDF-4BDE-90E9-9E035D79D8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CE7ADD-9730-47E1-B269-7316FDA7D6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82CB66-0099-4263-BDFB-F392A8CF32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A12F4D-B8EC-4421-A0FB-FFE66C41A065}"/>
              </a:ext>
            </a:extLst>
          </p:cNvPr>
          <p:cNvSpPr>
            <a:spLocks noGrp="1"/>
          </p:cNvSpPr>
          <p:nvPr>
            <p:ph type="dt" sz="half" idx="10"/>
          </p:nvPr>
        </p:nvSpPr>
        <p:spPr/>
        <p:txBody>
          <a:bodyPr/>
          <a:lstStyle/>
          <a:p>
            <a:fld id="{75F2125C-C66E-4488-8F1B-649A2E88F8B3}" type="datetimeFigureOut">
              <a:rPr lang="en-GB" smtClean="0"/>
              <a:t>13/12/2022</a:t>
            </a:fld>
            <a:endParaRPr lang="en-GB"/>
          </a:p>
        </p:txBody>
      </p:sp>
      <p:sp>
        <p:nvSpPr>
          <p:cNvPr id="6" name="Footer Placeholder 5">
            <a:extLst>
              <a:ext uri="{FF2B5EF4-FFF2-40B4-BE49-F238E27FC236}">
                <a16:creationId xmlns:a16="http://schemas.microsoft.com/office/drawing/2014/main" id="{51801C75-65AC-4923-8B1F-A6F7C1D7C0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B6DA95-E12A-4DD0-AD08-A6C7F45040E7}"/>
              </a:ext>
            </a:extLst>
          </p:cNvPr>
          <p:cNvSpPr>
            <a:spLocks noGrp="1"/>
          </p:cNvSpPr>
          <p:nvPr>
            <p:ph type="sldNum" sz="quarter" idx="12"/>
          </p:nvPr>
        </p:nvSpPr>
        <p:spPr/>
        <p:txBody>
          <a:bodyPr/>
          <a:lstStyle/>
          <a:p>
            <a:fld id="{CD357FCB-D64F-46E4-AB20-AE024ED22685}" type="slidenum">
              <a:rPr lang="en-GB" smtClean="0"/>
              <a:t>‹#›</a:t>
            </a:fld>
            <a:endParaRPr lang="en-GB"/>
          </a:p>
        </p:txBody>
      </p:sp>
    </p:spTree>
    <p:extLst>
      <p:ext uri="{BB962C8B-B14F-4D97-AF65-F5344CB8AC3E}">
        <p14:creationId xmlns:p14="http://schemas.microsoft.com/office/powerpoint/2010/main" val="140316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5F9B-17C2-4365-BAAC-DBF736A90D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9C7505-06CE-4198-A2C5-D9F14D5497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B854F8-32DA-4981-AF62-21A5DDF730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172BFA-C57B-470D-91A2-BDC6A90723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019F9D-88AF-4A61-9853-34AEE61AC50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DDD307-D3E9-4BCE-A4CC-12F884230356}"/>
              </a:ext>
            </a:extLst>
          </p:cNvPr>
          <p:cNvSpPr>
            <a:spLocks noGrp="1"/>
          </p:cNvSpPr>
          <p:nvPr>
            <p:ph type="dt" sz="half" idx="10"/>
          </p:nvPr>
        </p:nvSpPr>
        <p:spPr/>
        <p:txBody>
          <a:bodyPr/>
          <a:lstStyle/>
          <a:p>
            <a:fld id="{75F2125C-C66E-4488-8F1B-649A2E88F8B3}" type="datetimeFigureOut">
              <a:rPr lang="en-GB" smtClean="0"/>
              <a:t>13/12/2022</a:t>
            </a:fld>
            <a:endParaRPr lang="en-GB"/>
          </a:p>
        </p:txBody>
      </p:sp>
      <p:sp>
        <p:nvSpPr>
          <p:cNvPr id="8" name="Footer Placeholder 7">
            <a:extLst>
              <a:ext uri="{FF2B5EF4-FFF2-40B4-BE49-F238E27FC236}">
                <a16:creationId xmlns:a16="http://schemas.microsoft.com/office/drawing/2014/main" id="{0315D3F2-E4DB-4A1F-90E1-A04010C376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5EEC48-3ADC-4B0C-B761-18C61C195DF6}"/>
              </a:ext>
            </a:extLst>
          </p:cNvPr>
          <p:cNvSpPr>
            <a:spLocks noGrp="1"/>
          </p:cNvSpPr>
          <p:nvPr>
            <p:ph type="sldNum" sz="quarter" idx="12"/>
          </p:nvPr>
        </p:nvSpPr>
        <p:spPr/>
        <p:txBody>
          <a:bodyPr/>
          <a:lstStyle/>
          <a:p>
            <a:fld id="{CD357FCB-D64F-46E4-AB20-AE024ED22685}" type="slidenum">
              <a:rPr lang="en-GB" smtClean="0"/>
              <a:t>‹#›</a:t>
            </a:fld>
            <a:endParaRPr lang="en-GB"/>
          </a:p>
        </p:txBody>
      </p:sp>
    </p:spTree>
    <p:extLst>
      <p:ext uri="{BB962C8B-B14F-4D97-AF65-F5344CB8AC3E}">
        <p14:creationId xmlns:p14="http://schemas.microsoft.com/office/powerpoint/2010/main" val="47034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7454A-D8D3-4959-B127-923CF7DC97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70CAB8-F2E5-4B85-8294-51F1FA899793}"/>
              </a:ext>
            </a:extLst>
          </p:cNvPr>
          <p:cNvSpPr>
            <a:spLocks noGrp="1"/>
          </p:cNvSpPr>
          <p:nvPr>
            <p:ph type="dt" sz="half" idx="10"/>
          </p:nvPr>
        </p:nvSpPr>
        <p:spPr/>
        <p:txBody>
          <a:bodyPr/>
          <a:lstStyle/>
          <a:p>
            <a:fld id="{75F2125C-C66E-4488-8F1B-649A2E88F8B3}" type="datetimeFigureOut">
              <a:rPr lang="en-GB" smtClean="0"/>
              <a:t>13/12/2022</a:t>
            </a:fld>
            <a:endParaRPr lang="en-GB"/>
          </a:p>
        </p:txBody>
      </p:sp>
      <p:sp>
        <p:nvSpPr>
          <p:cNvPr id="4" name="Footer Placeholder 3">
            <a:extLst>
              <a:ext uri="{FF2B5EF4-FFF2-40B4-BE49-F238E27FC236}">
                <a16:creationId xmlns:a16="http://schemas.microsoft.com/office/drawing/2014/main" id="{C3CC1B43-690C-4EC2-BF50-BC727D7E13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5944F2-5981-4D30-A1CD-C3646BF7AA5B}"/>
              </a:ext>
            </a:extLst>
          </p:cNvPr>
          <p:cNvSpPr>
            <a:spLocks noGrp="1"/>
          </p:cNvSpPr>
          <p:nvPr>
            <p:ph type="sldNum" sz="quarter" idx="12"/>
          </p:nvPr>
        </p:nvSpPr>
        <p:spPr/>
        <p:txBody>
          <a:bodyPr/>
          <a:lstStyle/>
          <a:p>
            <a:fld id="{CD357FCB-D64F-46E4-AB20-AE024ED22685}" type="slidenum">
              <a:rPr lang="en-GB" smtClean="0"/>
              <a:t>‹#›</a:t>
            </a:fld>
            <a:endParaRPr lang="en-GB"/>
          </a:p>
        </p:txBody>
      </p:sp>
    </p:spTree>
    <p:extLst>
      <p:ext uri="{BB962C8B-B14F-4D97-AF65-F5344CB8AC3E}">
        <p14:creationId xmlns:p14="http://schemas.microsoft.com/office/powerpoint/2010/main" val="299198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AF2937-D339-4B2C-8E86-63D8AC222043}"/>
              </a:ext>
            </a:extLst>
          </p:cNvPr>
          <p:cNvSpPr>
            <a:spLocks noGrp="1"/>
          </p:cNvSpPr>
          <p:nvPr>
            <p:ph type="dt" sz="half" idx="10"/>
          </p:nvPr>
        </p:nvSpPr>
        <p:spPr/>
        <p:txBody>
          <a:bodyPr/>
          <a:lstStyle/>
          <a:p>
            <a:fld id="{75F2125C-C66E-4488-8F1B-649A2E88F8B3}" type="datetimeFigureOut">
              <a:rPr lang="en-GB" smtClean="0"/>
              <a:t>13/12/2022</a:t>
            </a:fld>
            <a:endParaRPr lang="en-GB"/>
          </a:p>
        </p:txBody>
      </p:sp>
      <p:sp>
        <p:nvSpPr>
          <p:cNvPr id="3" name="Footer Placeholder 2">
            <a:extLst>
              <a:ext uri="{FF2B5EF4-FFF2-40B4-BE49-F238E27FC236}">
                <a16:creationId xmlns:a16="http://schemas.microsoft.com/office/drawing/2014/main" id="{BB2DED42-55E7-418F-AEB0-73264EBE69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ED5CF2-5531-421C-94EA-3E380F1342DD}"/>
              </a:ext>
            </a:extLst>
          </p:cNvPr>
          <p:cNvSpPr>
            <a:spLocks noGrp="1"/>
          </p:cNvSpPr>
          <p:nvPr>
            <p:ph type="sldNum" sz="quarter" idx="12"/>
          </p:nvPr>
        </p:nvSpPr>
        <p:spPr/>
        <p:txBody>
          <a:bodyPr/>
          <a:lstStyle/>
          <a:p>
            <a:fld id="{CD357FCB-D64F-46E4-AB20-AE024ED22685}" type="slidenum">
              <a:rPr lang="en-GB" smtClean="0"/>
              <a:t>‹#›</a:t>
            </a:fld>
            <a:endParaRPr lang="en-GB"/>
          </a:p>
        </p:txBody>
      </p:sp>
    </p:spTree>
    <p:extLst>
      <p:ext uri="{BB962C8B-B14F-4D97-AF65-F5344CB8AC3E}">
        <p14:creationId xmlns:p14="http://schemas.microsoft.com/office/powerpoint/2010/main" val="264750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A2E4-2CFB-4A45-B9C2-898569DDEE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23EE37-36CF-4028-8450-4D7DCA1440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F94B2C-034E-4689-80CD-FAF825A27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9F537-B7C3-4461-AFFA-76DBDEFD0226}"/>
              </a:ext>
            </a:extLst>
          </p:cNvPr>
          <p:cNvSpPr>
            <a:spLocks noGrp="1"/>
          </p:cNvSpPr>
          <p:nvPr>
            <p:ph type="dt" sz="half" idx="10"/>
          </p:nvPr>
        </p:nvSpPr>
        <p:spPr/>
        <p:txBody>
          <a:bodyPr/>
          <a:lstStyle/>
          <a:p>
            <a:fld id="{75F2125C-C66E-4488-8F1B-649A2E88F8B3}" type="datetimeFigureOut">
              <a:rPr lang="en-GB" smtClean="0"/>
              <a:t>13/12/2022</a:t>
            </a:fld>
            <a:endParaRPr lang="en-GB"/>
          </a:p>
        </p:txBody>
      </p:sp>
      <p:sp>
        <p:nvSpPr>
          <p:cNvPr id="6" name="Footer Placeholder 5">
            <a:extLst>
              <a:ext uri="{FF2B5EF4-FFF2-40B4-BE49-F238E27FC236}">
                <a16:creationId xmlns:a16="http://schemas.microsoft.com/office/drawing/2014/main" id="{340DA9A3-2B01-4CC6-9A92-B903B3EFA9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220C38-374D-41C7-A671-C5C82A7D294F}"/>
              </a:ext>
            </a:extLst>
          </p:cNvPr>
          <p:cNvSpPr>
            <a:spLocks noGrp="1"/>
          </p:cNvSpPr>
          <p:nvPr>
            <p:ph type="sldNum" sz="quarter" idx="12"/>
          </p:nvPr>
        </p:nvSpPr>
        <p:spPr/>
        <p:txBody>
          <a:bodyPr/>
          <a:lstStyle/>
          <a:p>
            <a:fld id="{CD357FCB-D64F-46E4-AB20-AE024ED22685}" type="slidenum">
              <a:rPr lang="en-GB" smtClean="0"/>
              <a:t>‹#›</a:t>
            </a:fld>
            <a:endParaRPr lang="en-GB"/>
          </a:p>
        </p:txBody>
      </p:sp>
    </p:spTree>
    <p:extLst>
      <p:ext uri="{BB962C8B-B14F-4D97-AF65-F5344CB8AC3E}">
        <p14:creationId xmlns:p14="http://schemas.microsoft.com/office/powerpoint/2010/main" val="3909471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8FFF-1F22-4D94-8FB6-1088763CA6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B9E1F2-9D17-42C2-9EB8-76842979F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8AFB2E-AA19-4D77-ABE2-C14E5E8C9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0C9181-DE21-48D5-BB58-7A7F3294E115}"/>
              </a:ext>
            </a:extLst>
          </p:cNvPr>
          <p:cNvSpPr>
            <a:spLocks noGrp="1"/>
          </p:cNvSpPr>
          <p:nvPr>
            <p:ph type="dt" sz="half" idx="10"/>
          </p:nvPr>
        </p:nvSpPr>
        <p:spPr/>
        <p:txBody>
          <a:bodyPr/>
          <a:lstStyle/>
          <a:p>
            <a:fld id="{75F2125C-C66E-4488-8F1B-649A2E88F8B3}" type="datetimeFigureOut">
              <a:rPr lang="en-GB" smtClean="0"/>
              <a:t>13/12/2022</a:t>
            </a:fld>
            <a:endParaRPr lang="en-GB"/>
          </a:p>
        </p:txBody>
      </p:sp>
      <p:sp>
        <p:nvSpPr>
          <p:cNvPr id="6" name="Footer Placeholder 5">
            <a:extLst>
              <a:ext uri="{FF2B5EF4-FFF2-40B4-BE49-F238E27FC236}">
                <a16:creationId xmlns:a16="http://schemas.microsoft.com/office/drawing/2014/main" id="{EF3E5994-2FAA-46F2-A258-15085C8657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B17C32-E1D9-43EE-9C8E-3DE2075AB5FC}"/>
              </a:ext>
            </a:extLst>
          </p:cNvPr>
          <p:cNvSpPr>
            <a:spLocks noGrp="1"/>
          </p:cNvSpPr>
          <p:nvPr>
            <p:ph type="sldNum" sz="quarter" idx="12"/>
          </p:nvPr>
        </p:nvSpPr>
        <p:spPr/>
        <p:txBody>
          <a:bodyPr/>
          <a:lstStyle/>
          <a:p>
            <a:fld id="{CD357FCB-D64F-46E4-AB20-AE024ED22685}" type="slidenum">
              <a:rPr lang="en-GB" smtClean="0"/>
              <a:t>‹#›</a:t>
            </a:fld>
            <a:endParaRPr lang="en-GB"/>
          </a:p>
        </p:txBody>
      </p:sp>
    </p:spTree>
    <p:extLst>
      <p:ext uri="{BB962C8B-B14F-4D97-AF65-F5344CB8AC3E}">
        <p14:creationId xmlns:p14="http://schemas.microsoft.com/office/powerpoint/2010/main" val="30047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E9054-F6A5-43F1-8145-89B88AB59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C9D250-02DB-4A63-9D00-4BC8539CF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80ECD5-858B-4C3A-A4CA-52FE2F9D0C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2125C-C66E-4488-8F1B-649A2E88F8B3}" type="datetimeFigureOut">
              <a:rPr lang="en-GB" smtClean="0"/>
              <a:t>13/12/2022</a:t>
            </a:fld>
            <a:endParaRPr lang="en-GB"/>
          </a:p>
        </p:txBody>
      </p:sp>
      <p:sp>
        <p:nvSpPr>
          <p:cNvPr id="5" name="Footer Placeholder 4">
            <a:extLst>
              <a:ext uri="{FF2B5EF4-FFF2-40B4-BE49-F238E27FC236}">
                <a16:creationId xmlns:a16="http://schemas.microsoft.com/office/drawing/2014/main" id="{6846FF62-3244-4AAF-BB54-F9A51A4897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50F1F6-1C0A-44F6-9E51-8F5AFB9F5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57FCB-D64F-46E4-AB20-AE024ED22685}" type="slidenum">
              <a:rPr lang="en-GB" smtClean="0"/>
              <a:t>‹#›</a:t>
            </a:fld>
            <a:endParaRPr lang="en-GB"/>
          </a:p>
        </p:txBody>
      </p:sp>
    </p:spTree>
    <p:extLst>
      <p:ext uri="{BB962C8B-B14F-4D97-AF65-F5344CB8AC3E}">
        <p14:creationId xmlns:p14="http://schemas.microsoft.com/office/powerpoint/2010/main" val="3498856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tbi.org.uk/wp-content/uploads/2021/10/WPCU-2022-English-A5-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watch?v=dsSGaclPeEk&amp;autoplay=1&amp;list=PL58g24NgWPIzvBk2IQVES_xC4WTm6-CDI" TargetMode="External"/><Relationship Id="rId1" Type="http://schemas.openxmlformats.org/officeDocument/2006/relationships/slideLayout" Target="../slideLayouts/slideLayout2.xml"/><Relationship Id="rId6" Type="http://schemas.openxmlformats.org/officeDocument/2006/relationships/hyperlink" Target="https://www.youtube.com/watch?v=iJqSBRcB0Uk&amp;autoplay=1&amp;list=PL58g24NgWPIzvBk2IQVES_xC4WTm6-CDI" TargetMode="External"/><Relationship Id="rId5" Type="http://schemas.openxmlformats.org/officeDocument/2006/relationships/hyperlink" Target="https://www.youtube.com/watch?v=iJqSBRcB0Uk" TargetMode="Externa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en.wikipedia.org/wiki/Nicholas_Owen_(Jesui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q1j7PmTR1A"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Ash Wednesday Ligurgy and St. Timothy's Ash Wednesday Witness event were so moving last night.  I am incredibly grateful to be a part o...">
            <a:extLst>
              <a:ext uri="{FF2B5EF4-FFF2-40B4-BE49-F238E27FC236}">
                <a16:creationId xmlns:a16="http://schemas.microsoft.com/office/drawing/2014/main" id="{E6AC2E84-E1CF-4BFA-9E1E-8377B2DB34D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22590" r="2" b="2"/>
          <a:stretch/>
        </p:blipFill>
        <p:spPr bwMode="auto">
          <a:xfrm>
            <a:off x="-305" y="-1"/>
            <a:ext cx="642305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899015-CF73-4A02-9F00-84C30B349B7C}"/>
              </a:ext>
            </a:extLst>
          </p:cNvPr>
          <p:cNvSpPr>
            <a:spLocks noGrp="1"/>
          </p:cNvSpPr>
          <p:nvPr>
            <p:ph type="ctrTitle"/>
          </p:nvPr>
        </p:nvSpPr>
        <p:spPr>
          <a:xfrm>
            <a:off x="6748272" y="4766291"/>
            <a:ext cx="4800261" cy="1644592"/>
          </a:xfrm>
        </p:spPr>
        <p:txBody>
          <a:bodyPr anchor="t">
            <a:normAutofit/>
          </a:bodyPr>
          <a:lstStyle/>
          <a:p>
            <a:pPr algn="l"/>
            <a:r>
              <a:rPr lang="en-GB" sz="4400" b="1" dirty="0">
                <a:solidFill>
                  <a:srgbClr val="000000"/>
                </a:solidFill>
              </a:rPr>
              <a:t>Spring Term 1</a:t>
            </a:r>
            <a:br>
              <a:rPr lang="en-GB" sz="4400" b="1" dirty="0">
                <a:solidFill>
                  <a:srgbClr val="000000"/>
                </a:solidFill>
              </a:rPr>
            </a:br>
            <a:r>
              <a:rPr lang="en-GB" sz="4400" b="1" dirty="0">
                <a:solidFill>
                  <a:srgbClr val="000000"/>
                </a:solidFill>
              </a:rPr>
              <a:t>2023</a:t>
            </a:r>
          </a:p>
        </p:txBody>
      </p:sp>
      <p:sp>
        <p:nvSpPr>
          <p:cNvPr id="3" name="Subtitle 2">
            <a:extLst>
              <a:ext uri="{FF2B5EF4-FFF2-40B4-BE49-F238E27FC236}">
                <a16:creationId xmlns:a16="http://schemas.microsoft.com/office/drawing/2014/main" id="{C4649753-8C89-4C07-8D34-7438773F86D6}"/>
              </a:ext>
            </a:extLst>
          </p:cNvPr>
          <p:cNvSpPr>
            <a:spLocks noGrp="1"/>
          </p:cNvSpPr>
          <p:nvPr>
            <p:ph type="subTitle" idx="1"/>
          </p:nvPr>
        </p:nvSpPr>
        <p:spPr>
          <a:xfrm>
            <a:off x="6748272" y="2347998"/>
            <a:ext cx="4711745" cy="1644592"/>
          </a:xfrm>
        </p:spPr>
        <p:txBody>
          <a:bodyPr anchor="b">
            <a:noAutofit/>
          </a:bodyPr>
          <a:lstStyle/>
          <a:p>
            <a:pPr algn="l"/>
            <a:r>
              <a:rPr lang="en-GB" sz="4000" b="1" dirty="0">
                <a:solidFill>
                  <a:srgbClr val="000000"/>
                </a:solidFill>
              </a:rPr>
              <a:t>Saint a day </a:t>
            </a:r>
          </a:p>
          <a:p>
            <a:pPr marL="285750" indent="-285750" algn="l">
              <a:buFontTx/>
              <a:buChar char="-"/>
            </a:pPr>
            <a:r>
              <a:rPr lang="en-GB" sz="2800" dirty="0">
                <a:solidFill>
                  <a:srgbClr val="000000"/>
                </a:solidFill>
              </a:rPr>
              <a:t>To support ‘Dates in the Diary’ of Staffroom Noticeboard.</a:t>
            </a:r>
          </a:p>
          <a:p>
            <a:pPr marL="285750" indent="-285750" algn="l">
              <a:buFontTx/>
              <a:buChar char="-"/>
            </a:pPr>
            <a:r>
              <a:rPr lang="en-GB" sz="2800" dirty="0">
                <a:solidFill>
                  <a:srgbClr val="000000"/>
                </a:solidFill>
              </a:rPr>
              <a:t>To increase knowledge of Saints.</a:t>
            </a:r>
          </a:p>
        </p:txBody>
      </p:sp>
    </p:spTree>
    <p:extLst>
      <p:ext uri="{BB962C8B-B14F-4D97-AF65-F5344CB8AC3E}">
        <p14:creationId xmlns:p14="http://schemas.microsoft.com/office/powerpoint/2010/main" val="3436301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709B1-5E5E-417E-BC4E-8F529ABD9428}"/>
              </a:ext>
            </a:extLst>
          </p:cNvPr>
          <p:cNvSpPr>
            <a:spLocks noGrp="1"/>
          </p:cNvSpPr>
          <p:nvPr>
            <p:ph type="title"/>
          </p:nvPr>
        </p:nvSpPr>
        <p:spPr>
          <a:xfrm>
            <a:off x="244249" y="-229847"/>
            <a:ext cx="7944530" cy="1700667"/>
          </a:xfrm>
        </p:spPr>
        <p:txBody>
          <a:bodyPr anchor="ctr">
            <a:normAutofit/>
          </a:bodyPr>
          <a:lstStyle/>
          <a:p>
            <a:r>
              <a:rPr lang="en-GB" sz="3100" b="1" dirty="0">
                <a:latin typeface="Arial" panose="020B0604020202020204" pitchFamily="34" charset="0"/>
                <a:cs typeface="Arial" panose="020B0604020202020204" pitchFamily="34" charset="0"/>
              </a:rPr>
              <a:t>18th January</a:t>
            </a:r>
            <a:br>
              <a:rPr lang="en-GB" sz="3100" b="1" dirty="0">
                <a:latin typeface="Arial" panose="020B0604020202020204" pitchFamily="34" charset="0"/>
                <a:cs typeface="Arial" panose="020B0604020202020204" pitchFamily="34" charset="0"/>
              </a:rPr>
            </a:br>
            <a:r>
              <a:rPr lang="en-GB" sz="3100" b="1" dirty="0">
                <a:latin typeface="Arial" panose="020B0604020202020204" pitchFamily="34" charset="0"/>
                <a:cs typeface="Arial" panose="020B0604020202020204" pitchFamily="34" charset="0"/>
              </a:rPr>
              <a:t>Octave of Christian Unity Peace Day</a:t>
            </a:r>
            <a:br>
              <a:rPr lang="en-GB" sz="31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(The Octave </a:t>
            </a:r>
            <a:r>
              <a:rPr lang="en-GB" sz="2400" b="1" i="0" dirty="0">
                <a:solidFill>
                  <a:srgbClr val="333333"/>
                </a:solidFill>
                <a:effectLst/>
                <a:latin typeface="Arial" panose="020B0604020202020204" pitchFamily="34" charset="0"/>
                <a:cs typeface="Arial" panose="020B0604020202020204" pitchFamily="34" charset="0"/>
              </a:rPr>
              <a:t>18th to the 25th January</a:t>
            </a:r>
            <a:r>
              <a:rPr lang="en-GB" sz="2400" b="1"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DDC30D20-4923-4197-807D-8275DF58BF8F}"/>
              </a:ext>
            </a:extLst>
          </p:cNvPr>
          <p:cNvSpPr>
            <a:spLocks noGrp="1"/>
          </p:cNvSpPr>
          <p:nvPr>
            <p:ph idx="1"/>
          </p:nvPr>
        </p:nvSpPr>
        <p:spPr>
          <a:xfrm>
            <a:off x="4628456" y="1389177"/>
            <a:ext cx="7120646" cy="5642248"/>
          </a:xfrm>
        </p:spPr>
        <p:txBody>
          <a:bodyPr anchor="ctr">
            <a:normAutofit/>
          </a:bodyPr>
          <a:lstStyle/>
          <a:p>
            <a:pPr marL="0" indent="0">
              <a:buNone/>
            </a:pPr>
            <a:r>
              <a:rPr lang="en-GB" sz="2000" b="0" i="0" dirty="0">
                <a:solidFill>
                  <a:srgbClr val="333333"/>
                </a:solidFill>
                <a:effectLst/>
                <a:latin typeface="Arial" panose="020B0604020202020204" pitchFamily="34" charset="0"/>
                <a:cs typeface="Arial" panose="020B0604020202020204" pitchFamily="34" charset="0"/>
              </a:rPr>
              <a:t>Materials for the Week of Prayer for Christian Unity 2022 have been prepared by the churches of the Middle East </a:t>
            </a:r>
          </a:p>
          <a:p>
            <a:pPr marL="0" indent="0">
              <a:buNone/>
            </a:pPr>
            <a:r>
              <a:rPr lang="en-GB" sz="2000" dirty="0">
                <a:latin typeface="Arial" panose="020B0604020202020204" pitchFamily="34" charset="0"/>
                <a:cs typeface="Arial" panose="020B0604020202020204" pitchFamily="34" charset="0"/>
              </a:rPr>
              <a:t>The theme that was chosen, “</a:t>
            </a:r>
            <a:r>
              <a:rPr lang="en-GB" sz="2000" b="1" dirty="0">
                <a:latin typeface="Arial" panose="020B0604020202020204" pitchFamily="34" charset="0"/>
                <a:cs typeface="Arial" panose="020B0604020202020204" pitchFamily="34" charset="0"/>
              </a:rPr>
              <a:t>We Saw His Star in the East…</a:t>
            </a:r>
            <a:r>
              <a:rPr lang="en-GB" sz="2000" dirty="0">
                <a:latin typeface="Arial" panose="020B0604020202020204" pitchFamily="34" charset="0"/>
                <a:cs typeface="Arial" panose="020B0604020202020204" pitchFamily="34" charset="0"/>
              </a:rPr>
              <a:t> </a:t>
            </a:r>
            <a:r>
              <a:rPr lang="en-GB" sz="2000" b="0" i="0" dirty="0">
                <a:solidFill>
                  <a:srgbClr val="333333"/>
                </a:solidFill>
                <a:effectLst/>
                <a:latin typeface="Arial" panose="020B0604020202020204" pitchFamily="34" charset="0"/>
                <a:cs typeface="Arial" panose="020B0604020202020204" pitchFamily="34" charset="0"/>
              </a:rPr>
              <a:t>Serving the Gospel today requires a commitment to the human being, especially the poorest, the weakest and those marginalised. It requires from the churches transparency and accountability in dealing with the world, and with each other. This means churches need to cooperate to provide relief to the afflicted, to welcome the displaced, to relieve the burdened, and to build a just and honest society. This is a call for churches to work together so that young people can build a good future according to God’s heart, a future in which all human beings can experience life, peace, justice, and love.</a:t>
            </a:r>
          </a:p>
          <a:p>
            <a:pPr marL="0" indent="0">
              <a:buNone/>
            </a:pPr>
            <a:r>
              <a:rPr lang="en-GB" sz="2000" dirty="0">
                <a:latin typeface="Arial" panose="020B0604020202020204" pitchFamily="34" charset="0"/>
                <a:cs typeface="Arial" panose="020B0604020202020204" pitchFamily="34" charset="0"/>
              </a:rPr>
              <a:t>Follow the link below to access all the resouces for the week.:</a:t>
            </a:r>
          </a:p>
          <a:p>
            <a:pPr marL="0" indent="0">
              <a:buNone/>
            </a:pPr>
            <a:r>
              <a:rPr lang="en-GB" sz="2000" dirty="0">
                <a:latin typeface="Arial" panose="020B0604020202020204" pitchFamily="34" charset="0"/>
                <a:cs typeface="Arial" panose="020B0604020202020204" pitchFamily="34" charset="0"/>
                <a:hlinkClick r:id="rId2"/>
              </a:rPr>
              <a:t>WPCU-2022-English-A5-1.pdf (ctbi.org.uk)</a:t>
            </a:r>
            <a:endParaRPr lang="en-GB"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AD7C63E-270A-4D6A-AB22-11A33B097089}"/>
              </a:ext>
            </a:extLst>
          </p:cNvPr>
          <p:cNvPicPr>
            <a:picLocks noChangeAspect="1"/>
          </p:cNvPicPr>
          <p:nvPr/>
        </p:nvPicPr>
        <p:blipFill rotWithShape="1">
          <a:blip r:embed="rId3"/>
          <a:srcRect l="32142" t="13901" r="36289" b="4870"/>
          <a:stretch/>
        </p:blipFill>
        <p:spPr>
          <a:xfrm>
            <a:off x="217714" y="1470820"/>
            <a:ext cx="3848782" cy="5323114"/>
          </a:xfrm>
          <a:prstGeom prst="rect">
            <a:avLst/>
          </a:prstGeom>
        </p:spPr>
      </p:pic>
    </p:spTree>
    <p:extLst>
      <p:ext uri="{BB962C8B-B14F-4D97-AF65-F5344CB8AC3E}">
        <p14:creationId xmlns:p14="http://schemas.microsoft.com/office/powerpoint/2010/main" val="2182987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BD9D0-C2A4-4C07-AB88-C6C2B9CB3184}"/>
              </a:ext>
            </a:extLst>
          </p:cNvPr>
          <p:cNvSpPr>
            <a:spLocks noGrp="1"/>
          </p:cNvSpPr>
          <p:nvPr>
            <p:ph type="title"/>
          </p:nvPr>
        </p:nvSpPr>
        <p:spPr>
          <a:xfrm>
            <a:off x="6398188" y="-194799"/>
            <a:ext cx="4887685" cy="1777419"/>
          </a:xfrm>
        </p:spPr>
        <p:txBody>
          <a:bodyPr anchor="b">
            <a:normAutofit/>
          </a:bodyPr>
          <a:lstStyle/>
          <a:p>
            <a:r>
              <a:rPr lang="en-GB" sz="4000" dirty="0"/>
              <a:t>19</a:t>
            </a:r>
            <a:r>
              <a:rPr lang="en-GB" sz="4000" baseline="30000" dirty="0"/>
              <a:t>th</a:t>
            </a:r>
            <a:r>
              <a:rPr lang="en-GB" sz="4000" dirty="0"/>
              <a:t> January</a:t>
            </a:r>
            <a:br>
              <a:rPr lang="en-GB" sz="4000" dirty="0"/>
            </a:br>
            <a:r>
              <a:rPr lang="en-GB" sz="4000" dirty="0"/>
              <a:t>Feast of St. </a:t>
            </a:r>
            <a:r>
              <a:rPr lang="en-GB" sz="4000" dirty="0" err="1"/>
              <a:t>Wulstan</a:t>
            </a:r>
            <a:endParaRPr lang="en-GB" sz="4000" dirty="0"/>
          </a:p>
        </p:txBody>
      </p:sp>
      <p:pic>
        <p:nvPicPr>
          <p:cNvPr id="5" name="Picture 4">
            <a:extLst>
              <a:ext uri="{FF2B5EF4-FFF2-40B4-BE49-F238E27FC236}">
                <a16:creationId xmlns:a16="http://schemas.microsoft.com/office/drawing/2014/main" id="{D6AC33E9-DEB0-4E4C-BA9C-F002E445CE7E}"/>
              </a:ext>
            </a:extLst>
          </p:cNvPr>
          <p:cNvPicPr>
            <a:picLocks noChangeAspect="1"/>
          </p:cNvPicPr>
          <p:nvPr/>
        </p:nvPicPr>
        <p:blipFill rotWithShape="1">
          <a:blip r:embed="rId2">
            <a:extLst>
              <a:ext uri="{28A0092B-C50C-407E-A947-70E740481C1C}">
                <a14:useLocalDpi xmlns:a14="http://schemas.microsoft.com/office/drawing/2010/main" val="0"/>
              </a:ext>
            </a:extLst>
          </a:blip>
          <a:srcRect r="-1" b="58036"/>
          <a:stretch/>
        </p:blipFill>
        <p:spPr>
          <a:xfrm>
            <a:off x="421726" y="284118"/>
            <a:ext cx="5103206" cy="5710645"/>
          </a:xfrm>
          <a:prstGeom prst="rect">
            <a:avLst/>
          </a:prstGeom>
        </p:spPr>
      </p:pic>
      <p:cxnSp>
        <p:nvCxnSpPr>
          <p:cNvPr id="12" name="Straight Connector 11">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F9F0B47-A6BB-4B80-86E3-60E8DF08087A}"/>
              </a:ext>
            </a:extLst>
          </p:cNvPr>
          <p:cNvSpPr>
            <a:spLocks noGrp="1"/>
          </p:cNvSpPr>
          <p:nvPr>
            <p:ph idx="1"/>
          </p:nvPr>
        </p:nvSpPr>
        <p:spPr>
          <a:xfrm>
            <a:off x="6094476" y="1677679"/>
            <a:ext cx="5943592" cy="4677699"/>
          </a:xfrm>
        </p:spPr>
        <p:txBody>
          <a:bodyPr anchor="t">
            <a:noAutofit/>
          </a:bodyPr>
          <a:lstStyle/>
          <a:p>
            <a:pPr>
              <a:spcBef>
                <a:spcPts val="0"/>
              </a:spcBef>
              <a:spcAft>
                <a:spcPts val="600"/>
              </a:spcAft>
            </a:pPr>
            <a:r>
              <a:rPr lang="en-GB" sz="2000" b="0" i="0" u="none" strike="noStrike" dirty="0">
                <a:effectLst/>
                <a:latin typeface="Arial" panose="020B0604020202020204" pitchFamily="34" charset="0"/>
                <a:cs typeface="Arial" panose="020B0604020202020204" pitchFamily="34" charset="0"/>
              </a:rPr>
              <a:t>St </a:t>
            </a:r>
            <a:r>
              <a:rPr lang="en-GB" sz="2000" b="0" i="0" u="none" strike="noStrike" dirty="0" err="1">
                <a:effectLst/>
                <a:latin typeface="Arial" panose="020B0604020202020204" pitchFamily="34" charset="0"/>
                <a:cs typeface="Arial" panose="020B0604020202020204" pitchFamily="34" charset="0"/>
              </a:rPr>
              <a:t>Wulstan</a:t>
            </a:r>
            <a:r>
              <a:rPr lang="en-GB" sz="2000" b="0" i="0" u="none" strike="noStrike" dirty="0">
                <a:effectLst/>
                <a:latin typeface="Arial" panose="020B0604020202020204" pitchFamily="34" charset="0"/>
                <a:cs typeface="Arial" panose="020B0604020202020204" pitchFamily="34" charset="0"/>
              </a:rPr>
              <a:t> (1008-1095) was born in Warwickshire, England.</a:t>
            </a:r>
          </a:p>
          <a:p>
            <a:pPr>
              <a:spcBef>
                <a:spcPts val="0"/>
              </a:spcBef>
              <a:spcAft>
                <a:spcPts val="600"/>
              </a:spcAft>
            </a:pPr>
            <a:r>
              <a:rPr lang="en-GB" sz="2000" b="0" i="0" u="none" strike="noStrike" dirty="0">
                <a:effectLst/>
                <a:latin typeface="Arial" panose="020B0604020202020204" pitchFamily="34" charset="0"/>
                <a:cs typeface="Arial" panose="020B0604020202020204" pitchFamily="34" charset="0"/>
              </a:rPr>
              <a:t>He studied at the abbeys of Evesham and Peterborough, received ordination, and joined the Benedictines at Worcester. </a:t>
            </a:r>
          </a:p>
          <a:p>
            <a:pPr>
              <a:spcBef>
                <a:spcPts val="0"/>
              </a:spcBef>
              <a:spcAft>
                <a:spcPts val="600"/>
              </a:spcAft>
            </a:pPr>
            <a:r>
              <a:rPr lang="en-GB" sz="2000" dirty="0">
                <a:latin typeface="Arial" panose="020B0604020202020204" pitchFamily="34" charset="0"/>
                <a:cs typeface="Arial" panose="020B0604020202020204" pitchFamily="34" charset="0"/>
              </a:rPr>
              <a:t>St </a:t>
            </a:r>
            <a:r>
              <a:rPr lang="en-GB" sz="2000" b="0" i="0" u="none" strike="noStrike" dirty="0" err="1">
                <a:effectLst/>
                <a:latin typeface="Arial" panose="020B0604020202020204" pitchFamily="34" charset="0"/>
                <a:cs typeface="Arial" panose="020B0604020202020204" pitchFamily="34" charset="0"/>
              </a:rPr>
              <a:t>Wulstan</a:t>
            </a:r>
            <a:r>
              <a:rPr lang="en-GB" sz="2000" b="0" i="0" u="none" strike="noStrike" dirty="0">
                <a:effectLst/>
                <a:latin typeface="Arial" panose="020B0604020202020204" pitchFamily="34" charset="0"/>
                <a:cs typeface="Arial" panose="020B0604020202020204" pitchFamily="34" charset="0"/>
              </a:rPr>
              <a:t> served as treasurer of the church at Worcester, and finally was named bishop of Worcester in 1062. </a:t>
            </a:r>
          </a:p>
          <a:p>
            <a:pPr>
              <a:spcBef>
                <a:spcPts val="0"/>
              </a:spcBef>
              <a:spcAft>
                <a:spcPts val="600"/>
              </a:spcAft>
            </a:pPr>
            <a:r>
              <a:rPr lang="en-GB" sz="2000" b="0" i="0" u="none" strike="noStrike" dirty="0">
                <a:effectLst/>
                <a:latin typeface="Arial" panose="020B0604020202020204" pitchFamily="34" charset="0"/>
                <a:cs typeface="Arial" panose="020B0604020202020204" pitchFamily="34" charset="0"/>
              </a:rPr>
              <a:t>After overcoming initial doubts about his ability to hold the office of bishop, he demonstrated such skill after the Norman Conquest that he was the lone bishop to be kept in his post by William the Conqueror (r. l066-l087). </a:t>
            </a:r>
          </a:p>
          <a:p>
            <a:pPr>
              <a:spcBef>
                <a:spcPts val="0"/>
              </a:spcBef>
              <a:spcAft>
                <a:spcPts val="600"/>
              </a:spcAft>
            </a:pPr>
            <a:r>
              <a:rPr lang="en-GB" sz="2000" b="0" i="0" u="none" strike="noStrike" dirty="0">
                <a:effectLst/>
                <a:latin typeface="Arial" panose="020B0604020202020204" pitchFamily="34" charset="0"/>
                <a:cs typeface="Arial" panose="020B0604020202020204" pitchFamily="34" charset="0"/>
              </a:rPr>
              <a:t>For the next three decades, St </a:t>
            </a:r>
            <a:r>
              <a:rPr lang="en-GB" sz="2000" b="0" i="0" u="none" strike="noStrike" dirty="0" err="1">
                <a:effectLst/>
                <a:latin typeface="Arial" panose="020B0604020202020204" pitchFamily="34" charset="0"/>
                <a:cs typeface="Arial" panose="020B0604020202020204" pitchFamily="34" charset="0"/>
              </a:rPr>
              <a:t>Wulstan</a:t>
            </a:r>
            <a:r>
              <a:rPr lang="en-GB" sz="2000" b="0" i="0" u="none" strike="noStrike" dirty="0">
                <a:effectLst/>
                <a:latin typeface="Arial" panose="020B0604020202020204" pitchFamily="34" charset="0"/>
                <a:cs typeface="Arial" panose="020B0604020202020204" pitchFamily="34" charset="0"/>
              </a:rPr>
              <a:t> rebuilt his cathedral and cared for the sick and the poor. </a:t>
            </a:r>
          </a:p>
          <a:p>
            <a:pPr>
              <a:spcBef>
                <a:spcPts val="0"/>
              </a:spcBef>
              <a:spcAft>
                <a:spcPts val="600"/>
              </a:spcAft>
            </a:pPr>
            <a:r>
              <a:rPr lang="en-GB" sz="2000" b="0" i="0" u="none" strike="noStrike" dirty="0">
                <a:effectLst/>
                <a:latin typeface="Arial" panose="020B0604020202020204" pitchFamily="34" charset="0"/>
                <a:cs typeface="Arial" panose="020B0604020202020204" pitchFamily="34" charset="0"/>
              </a:rPr>
              <a:t>He was canonised in 1203. </a:t>
            </a:r>
            <a:endParaRPr lang="en-GB"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C49765A-0047-48AD-A2A8-5C6DDF3546D6}"/>
              </a:ext>
            </a:extLst>
          </p:cNvPr>
          <p:cNvSpPr txBox="1"/>
          <p:nvPr/>
        </p:nvSpPr>
        <p:spPr>
          <a:xfrm>
            <a:off x="868458" y="6050662"/>
            <a:ext cx="4309128" cy="523220"/>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St. </a:t>
            </a:r>
            <a:r>
              <a:rPr lang="en-GB" sz="2800" dirty="0" err="1">
                <a:latin typeface="Arial" panose="020B0604020202020204" pitchFamily="34" charset="0"/>
                <a:cs typeface="Arial" panose="020B0604020202020204" pitchFamily="34" charset="0"/>
              </a:rPr>
              <a:t>Wulstan</a:t>
            </a:r>
            <a:r>
              <a:rPr lang="en-GB" sz="2800" dirty="0">
                <a:latin typeface="Arial" panose="020B0604020202020204" pitchFamily="34" charset="0"/>
                <a:cs typeface="Arial" panose="020B0604020202020204" pitchFamily="34" charset="0"/>
              </a:rPr>
              <a:t>… Pray for us.</a:t>
            </a:r>
          </a:p>
        </p:txBody>
      </p:sp>
    </p:spTree>
    <p:extLst>
      <p:ext uri="{BB962C8B-B14F-4D97-AF65-F5344CB8AC3E}">
        <p14:creationId xmlns:p14="http://schemas.microsoft.com/office/powerpoint/2010/main" val="293658233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6F1AC-F334-485D-818A-8D35872A0CB6}"/>
              </a:ext>
            </a:extLst>
          </p:cNvPr>
          <p:cNvSpPr>
            <a:spLocks noGrp="1"/>
          </p:cNvSpPr>
          <p:nvPr>
            <p:ph type="title"/>
          </p:nvPr>
        </p:nvSpPr>
        <p:spPr>
          <a:xfrm>
            <a:off x="119512" y="175597"/>
            <a:ext cx="5473213" cy="369333"/>
          </a:xfrm>
        </p:spPr>
        <p:txBody>
          <a:bodyPr>
            <a:normAutofit fontScale="90000"/>
          </a:bodyPr>
          <a:lstStyle/>
          <a:p>
            <a:r>
              <a:rPr lang="en-US" sz="4400" dirty="0">
                <a:latin typeface="Arial" panose="020B0604020202020204" pitchFamily="34" charset="0"/>
                <a:cs typeface="Arial" panose="020B0604020202020204" pitchFamily="34" charset="0"/>
              </a:rPr>
              <a:t>20</a:t>
            </a:r>
            <a:r>
              <a:rPr lang="en-US" sz="4400" baseline="30000" dirty="0">
                <a:latin typeface="Arial" panose="020B0604020202020204" pitchFamily="34" charset="0"/>
                <a:cs typeface="Arial" panose="020B0604020202020204" pitchFamily="34" charset="0"/>
              </a:rPr>
              <a:t>th</a:t>
            </a:r>
            <a:r>
              <a:rPr lang="en-US" sz="4400" dirty="0">
                <a:latin typeface="Arial" panose="020B0604020202020204" pitchFamily="34" charset="0"/>
                <a:cs typeface="Arial" panose="020B0604020202020204" pitchFamily="34" charset="0"/>
              </a:rPr>
              <a:t> January Memorial  </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FFA037-9EBD-47E9-8901-4360568D910D}"/>
              </a:ext>
            </a:extLst>
          </p:cNvPr>
          <p:cNvSpPr>
            <a:spLocks noGrp="1"/>
          </p:cNvSpPr>
          <p:nvPr>
            <p:ph idx="1"/>
          </p:nvPr>
        </p:nvSpPr>
        <p:spPr>
          <a:xfrm>
            <a:off x="7840068" y="1320231"/>
            <a:ext cx="4264231" cy="5665359"/>
          </a:xfrm>
        </p:spPr>
        <p:txBody>
          <a:bodyPr>
            <a:normAutofit fontScale="40000" lnSpcReduction="20000"/>
          </a:bodyPr>
          <a:lstStyle/>
          <a:p>
            <a:pPr>
              <a:lnSpc>
                <a:spcPct val="120000"/>
              </a:lnSpc>
              <a:spcBef>
                <a:spcPts val="0"/>
              </a:spcBef>
            </a:pPr>
            <a:r>
              <a:rPr lang="en-GB" sz="3800" b="1" i="0" u="none" strike="noStrike" dirty="0">
                <a:effectLst/>
                <a:latin typeface="Arial" panose="020B0604020202020204" pitchFamily="34" charset="0"/>
                <a:cs typeface="Arial" panose="020B0604020202020204" pitchFamily="34" charset="0"/>
              </a:rPr>
              <a:t>Saint Fabian</a:t>
            </a:r>
            <a:r>
              <a:rPr lang="en-GB" sz="3800" b="0" i="0" u="none" strike="noStrike" dirty="0">
                <a:effectLst/>
                <a:latin typeface="Arial" panose="020B0604020202020204" pitchFamily="34" charset="0"/>
                <a:cs typeface="Arial" panose="020B0604020202020204" pitchFamily="34" charset="0"/>
              </a:rPr>
              <a:t>, (died Jan. 20, 250, Rome;).</a:t>
            </a:r>
          </a:p>
          <a:p>
            <a:pPr>
              <a:lnSpc>
                <a:spcPct val="120000"/>
              </a:lnSpc>
              <a:spcBef>
                <a:spcPts val="0"/>
              </a:spcBef>
            </a:pPr>
            <a:r>
              <a:rPr lang="en-GB" sz="3800" b="0" i="0" u="none" strike="noStrike" dirty="0">
                <a:effectLst/>
                <a:latin typeface="Arial" panose="020B0604020202020204" pitchFamily="34" charset="0"/>
                <a:cs typeface="Arial" panose="020B0604020202020204" pitchFamily="34" charset="0"/>
              </a:rPr>
              <a:t>He was the pope from 236 to 250. </a:t>
            </a:r>
          </a:p>
          <a:p>
            <a:pPr>
              <a:lnSpc>
                <a:spcPct val="120000"/>
              </a:lnSpc>
              <a:spcBef>
                <a:spcPts val="0"/>
              </a:spcBef>
            </a:pPr>
            <a:r>
              <a:rPr lang="en-GB" sz="3800" b="0" i="0" u="none" strike="noStrike" dirty="0">
                <a:effectLst/>
                <a:latin typeface="Arial" panose="020B0604020202020204" pitchFamily="34" charset="0"/>
                <a:cs typeface="Arial" panose="020B0604020202020204" pitchFamily="34" charset="0"/>
              </a:rPr>
              <a:t>Fabian was an outstanding administrator and one of the great popes of the early church. </a:t>
            </a:r>
          </a:p>
          <a:p>
            <a:pPr>
              <a:lnSpc>
                <a:spcPct val="120000"/>
              </a:lnSpc>
              <a:spcBef>
                <a:spcPts val="0"/>
              </a:spcBef>
            </a:pPr>
            <a:r>
              <a:rPr lang="en-GB" sz="3800" b="0" i="0" u="none" strike="noStrike" dirty="0">
                <a:effectLst/>
                <a:latin typeface="Arial" panose="020B0604020202020204" pitchFamily="34" charset="0"/>
                <a:cs typeface="Arial" panose="020B0604020202020204" pitchFamily="34" charset="0"/>
              </a:rPr>
              <a:t>He divided Rome into seven districts assigned to the seven deacons and is said to have founded several churches in France. </a:t>
            </a:r>
          </a:p>
          <a:p>
            <a:pPr>
              <a:lnSpc>
                <a:spcPct val="120000"/>
              </a:lnSpc>
              <a:spcBef>
                <a:spcPts val="0"/>
              </a:spcBef>
            </a:pPr>
            <a:r>
              <a:rPr lang="en-GB" sz="3800" b="0" i="0" u="none" strike="noStrike" dirty="0">
                <a:effectLst/>
                <a:latin typeface="Arial" panose="020B0604020202020204" pitchFamily="34" charset="0"/>
                <a:cs typeface="Arial" panose="020B0604020202020204" pitchFamily="34" charset="0"/>
              </a:rPr>
              <a:t>His appointment of lawyers to register the actions of the martyrs reflected the increasing precision with which the Roman Catholic church began to keep records during his time. </a:t>
            </a:r>
          </a:p>
          <a:p>
            <a:pPr>
              <a:lnSpc>
                <a:spcPct val="120000"/>
              </a:lnSpc>
              <a:spcBef>
                <a:spcPts val="0"/>
              </a:spcBef>
            </a:pPr>
            <a:r>
              <a:rPr lang="en-GB" sz="3800" b="0" i="0" u="none" strike="noStrike" dirty="0">
                <a:effectLst/>
                <a:latin typeface="Arial" panose="020B0604020202020204" pitchFamily="34" charset="0"/>
                <a:cs typeface="Arial" panose="020B0604020202020204" pitchFamily="34" charset="0"/>
              </a:rPr>
              <a:t>Martyred during the persecution of the Roman emperor Decius, he was buried in the catacomb of St. </a:t>
            </a:r>
            <a:r>
              <a:rPr lang="en-GB" sz="3800" b="0" i="0" u="none" strike="noStrike" dirty="0" err="1">
                <a:effectLst/>
                <a:latin typeface="Arial" panose="020B0604020202020204" pitchFamily="34" charset="0"/>
                <a:cs typeface="Arial" panose="020B0604020202020204" pitchFamily="34" charset="0"/>
              </a:rPr>
              <a:t>Calixtus</a:t>
            </a:r>
            <a:r>
              <a:rPr lang="en-GB" sz="3800" b="0" i="0" u="none" strike="noStrike" dirty="0">
                <a:effectLst/>
                <a:latin typeface="Arial" panose="020B0604020202020204" pitchFamily="34" charset="0"/>
                <a:cs typeface="Arial" panose="020B0604020202020204" pitchFamily="34" charset="0"/>
              </a:rPr>
              <a:t>; his body was later moved to St. Sebastian’s, where his tomb was found in 1915.</a:t>
            </a:r>
          </a:p>
          <a:p>
            <a:pPr marL="0" indent="0">
              <a:lnSpc>
                <a:spcPct val="120000"/>
              </a:lnSpc>
              <a:spcBef>
                <a:spcPts val="0"/>
              </a:spcBef>
              <a:buNone/>
            </a:pPr>
            <a:endParaRPr lang="en-GB" sz="3800" dirty="0">
              <a:latin typeface="Arial" panose="020B0604020202020204" pitchFamily="34" charset="0"/>
              <a:cs typeface="Arial" panose="020B0604020202020204" pitchFamily="34" charset="0"/>
            </a:endParaRPr>
          </a:p>
          <a:p>
            <a:pPr marL="0" indent="0">
              <a:lnSpc>
                <a:spcPct val="120000"/>
              </a:lnSpc>
              <a:spcBef>
                <a:spcPts val="0"/>
              </a:spcBef>
              <a:buNone/>
            </a:pPr>
            <a:r>
              <a:rPr lang="en-GB" sz="3800" dirty="0">
                <a:latin typeface="Arial" panose="020B0604020202020204" pitchFamily="34" charset="0"/>
                <a:cs typeface="Arial" panose="020B0604020202020204" pitchFamily="34" charset="0"/>
              </a:rPr>
              <a:t>Click the link below for more information.</a:t>
            </a:r>
          </a:p>
          <a:p>
            <a:pPr>
              <a:lnSpc>
                <a:spcPct val="120000"/>
              </a:lnSpc>
              <a:spcBef>
                <a:spcPts val="0"/>
              </a:spcBef>
            </a:pPr>
            <a:r>
              <a:rPr lang="en-GB" sz="3000" dirty="0">
                <a:latin typeface="Arial" panose="020B0604020202020204" pitchFamily="34" charset="0"/>
                <a:cs typeface="Arial" panose="020B0604020202020204" pitchFamily="34" charset="0"/>
                <a:hlinkClick r:id="rId2"/>
              </a:rPr>
              <a:t>https://www.youtube.com/watch?v=dsSGaclPeEk&amp;autoplay=1&amp;list=PL58g24NgWPIzvBk2IQVES_xC4WTm6-CDI</a:t>
            </a:r>
            <a:endParaRPr lang="en-GB" sz="3000" dirty="0">
              <a:latin typeface="Arial" panose="020B0604020202020204" pitchFamily="34" charset="0"/>
              <a:cs typeface="Arial" panose="020B0604020202020204" pitchFamily="34" charset="0"/>
            </a:endParaRPr>
          </a:p>
        </p:txBody>
      </p:sp>
      <p:pic>
        <p:nvPicPr>
          <p:cNvPr id="4" name="Picture 3" descr="A picture containing holding, striped, man, orange&#10;&#10;Description automatically generated">
            <a:extLst>
              <a:ext uri="{FF2B5EF4-FFF2-40B4-BE49-F238E27FC236}">
                <a16:creationId xmlns:a16="http://schemas.microsoft.com/office/drawing/2014/main" id="{89283BF8-74B3-46F8-A355-CFABE71BF6D0}"/>
              </a:ext>
            </a:extLst>
          </p:cNvPr>
          <p:cNvPicPr>
            <a:picLocks noChangeAspect="1"/>
          </p:cNvPicPr>
          <p:nvPr/>
        </p:nvPicPr>
        <p:blipFill rotWithShape="1">
          <a:blip r:embed="rId3">
            <a:extLst>
              <a:ext uri="{28A0092B-C50C-407E-A947-70E740481C1C}">
                <a14:useLocalDpi xmlns:a14="http://schemas.microsoft.com/office/drawing/2010/main" val="0"/>
              </a:ext>
            </a:extLst>
          </a:blip>
          <a:srcRect r="2" b="1250"/>
          <a:stretch/>
        </p:blipFill>
        <p:spPr>
          <a:xfrm>
            <a:off x="152069" y="1246261"/>
            <a:ext cx="2062716" cy="3051639"/>
          </a:xfrm>
          <a:prstGeom prst="rect">
            <a:avLst/>
          </a:prstGeom>
          <a:effectLst/>
        </p:spPr>
      </p:pic>
      <p:pic>
        <p:nvPicPr>
          <p:cNvPr id="5" name="Picture 4" descr="A picture containing text, book&#10;&#10;Description automatically generated">
            <a:extLst>
              <a:ext uri="{FF2B5EF4-FFF2-40B4-BE49-F238E27FC236}">
                <a16:creationId xmlns:a16="http://schemas.microsoft.com/office/drawing/2014/main" id="{D2162EE6-6ADA-4082-8139-458F8C6660A9}"/>
              </a:ext>
            </a:extLst>
          </p:cNvPr>
          <p:cNvPicPr>
            <a:picLocks noChangeAspect="1"/>
          </p:cNvPicPr>
          <p:nvPr/>
        </p:nvPicPr>
        <p:blipFill rotWithShape="1">
          <a:blip r:embed="rId4">
            <a:extLst>
              <a:ext uri="{28A0092B-C50C-407E-A947-70E740481C1C}">
                <a14:useLocalDpi xmlns:a14="http://schemas.microsoft.com/office/drawing/2010/main" val="0"/>
              </a:ext>
            </a:extLst>
          </a:blip>
          <a:srcRect b="9461"/>
          <a:stretch/>
        </p:blipFill>
        <p:spPr>
          <a:xfrm>
            <a:off x="5784110" y="1246261"/>
            <a:ext cx="2055958" cy="2568793"/>
          </a:xfrm>
          <a:prstGeom prst="rect">
            <a:avLst/>
          </a:prstGeom>
        </p:spPr>
      </p:pic>
      <p:sp>
        <p:nvSpPr>
          <p:cNvPr id="6" name="Rectangle 5">
            <a:extLst>
              <a:ext uri="{FF2B5EF4-FFF2-40B4-BE49-F238E27FC236}">
                <a16:creationId xmlns:a16="http://schemas.microsoft.com/office/drawing/2014/main" id="{D9BEE5C1-4BC4-477E-A388-E08CA21A0E25}"/>
              </a:ext>
            </a:extLst>
          </p:cNvPr>
          <p:cNvSpPr/>
          <p:nvPr/>
        </p:nvSpPr>
        <p:spPr>
          <a:xfrm>
            <a:off x="154623" y="5121429"/>
            <a:ext cx="5249271" cy="1285821"/>
          </a:xfrm>
          <a:prstGeom prst="rect">
            <a:avLst/>
          </a:prstGeom>
        </p:spPr>
        <p:txBody>
          <a:bodyPr vert="horz" lIns="91440" tIns="45720" rIns="91440" bIns="45720" rtlCol="0">
            <a:normAutofit fontScale="85000" lnSpcReduction="10000"/>
          </a:bodyPr>
          <a:lstStyle/>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Click the link to learn more about St Sabastian.</a:t>
            </a:r>
            <a:r>
              <a:rPr lang="en-US" sz="2000" dirty="0">
                <a:hlinkClick r:id="rId5"/>
              </a:rPr>
              <a:t> </a:t>
            </a:r>
            <a:endParaRPr lang="en-US" sz="2000" dirty="0"/>
          </a:p>
          <a:p>
            <a:pPr>
              <a:lnSpc>
                <a:spcPct val="90000"/>
              </a:lnSpc>
              <a:spcAft>
                <a:spcPts val="600"/>
              </a:spcAft>
            </a:pPr>
            <a:r>
              <a:rPr lang="en-US" sz="2000" dirty="0">
                <a:hlinkClick r:id="rId6"/>
              </a:rPr>
              <a:t>https://www.youtube.com/watch?v=iJqSBRcB0Uk&amp;autoplay=1&amp;list=PL58g24NgWPIzvBk2IQVES_xC4WTm6-CDI</a:t>
            </a: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8" name="TextBox 7">
            <a:extLst>
              <a:ext uri="{FF2B5EF4-FFF2-40B4-BE49-F238E27FC236}">
                <a16:creationId xmlns:a16="http://schemas.microsoft.com/office/drawing/2014/main" id="{AD698B91-F13E-4F69-B348-AECA99C67F3B}"/>
              </a:ext>
            </a:extLst>
          </p:cNvPr>
          <p:cNvSpPr txBox="1"/>
          <p:nvPr/>
        </p:nvSpPr>
        <p:spPr>
          <a:xfrm>
            <a:off x="119513" y="6176963"/>
            <a:ext cx="2708748" cy="341632"/>
          </a:xfrm>
          <a:prstGeom prst="rect">
            <a:avLst/>
          </a:prstGeom>
          <a:noFill/>
        </p:spPr>
        <p:txBody>
          <a:bodyPr wrap="square">
            <a:spAutoFit/>
          </a:bodyPr>
          <a:lstStyle/>
          <a:p>
            <a:pPr>
              <a:lnSpc>
                <a:spcPct val="90000"/>
              </a:lnSpc>
              <a:spcAft>
                <a:spcPts val="600"/>
              </a:spcAft>
            </a:pPr>
            <a:r>
              <a:rPr lang="en-US" sz="1800" b="1" dirty="0"/>
              <a:t>St. Sabastian– Pray for us.</a:t>
            </a:r>
          </a:p>
        </p:txBody>
      </p:sp>
      <p:sp>
        <p:nvSpPr>
          <p:cNvPr id="11" name="TextBox 10">
            <a:extLst>
              <a:ext uri="{FF2B5EF4-FFF2-40B4-BE49-F238E27FC236}">
                <a16:creationId xmlns:a16="http://schemas.microsoft.com/office/drawing/2014/main" id="{CDB93843-D57A-4389-85BB-4AF3D868972D}"/>
              </a:ext>
            </a:extLst>
          </p:cNvPr>
          <p:cNvSpPr txBox="1"/>
          <p:nvPr/>
        </p:nvSpPr>
        <p:spPr>
          <a:xfrm>
            <a:off x="5784110" y="716991"/>
            <a:ext cx="6145618"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St. Fabian, Martyr</a:t>
            </a:r>
            <a:endParaRPr lang="en-GB" sz="20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4C00E0D-8BDD-4C5B-8A7F-1D98EB5E552E}"/>
              </a:ext>
            </a:extLst>
          </p:cNvPr>
          <p:cNvSpPr txBox="1"/>
          <p:nvPr/>
        </p:nvSpPr>
        <p:spPr>
          <a:xfrm>
            <a:off x="111434" y="738627"/>
            <a:ext cx="2900134"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St. Sebastian, Martyr</a:t>
            </a:r>
            <a:endParaRPr lang="en-GB" sz="20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AAD5618-3992-4202-AA39-A060CB4C1C79}"/>
              </a:ext>
            </a:extLst>
          </p:cNvPr>
          <p:cNvSpPr txBox="1"/>
          <p:nvPr/>
        </p:nvSpPr>
        <p:spPr>
          <a:xfrm>
            <a:off x="5784110" y="6141009"/>
            <a:ext cx="2708748" cy="341632"/>
          </a:xfrm>
          <a:prstGeom prst="rect">
            <a:avLst/>
          </a:prstGeom>
          <a:noFill/>
        </p:spPr>
        <p:txBody>
          <a:bodyPr wrap="square">
            <a:spAutoFit/>
          </a:bodyPr>
          <a:lstStyle/>
          <a:p>
            <a:pPr>
              <a:lnSpc>
                <a:spcPct val="90000"/>
              </a:lnSpc>
              <a:spcAft>
                <a:spcPts val="600"/>
              </a:spcAft>
            </a:pPr>
            <a:r>
              <a:rPr lang="en-US" sz="1800" b="1" dirty="0"/>
              <a:t>St. Fabian– Pray for us.</a:t>
            </a:r>
          </a:p>
        </p:txBody>
      </p:sp>
      <p:sp>
        <p:nvSpPr>
          <p:cNvPr id="7" name="TextBox 6">
            <a:extLst>
              <a:ext uri="{FF2B5EF4-FFF2-40B4-BE49-F238E27FC236}">
                <a16:creationId xmlns:a16="http://schemas.microsoft.com/office/drawing/2014/main" id="{7896F2EF-9D7D-46BD-B866-F944E2B6459B}"/>
              </a:ext>
            </a:extLst>
          </p:cNvPr>
          <p:cNvSpPr txBox="1"/>
          <p:nvPr/>
        </p:nvSpPr>
        <p:spPr>
          <a:xfrm>
            <a:off x="2214786" y="1414130"/>
            <a:ext cx="3377940" cy="4031873"/>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Little is known about St. Sebastian's early life.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We know he joined the Roman army in </a:t>
            </a:r>
            <a:r>
              <a:rPr lang="en-GB" sz="1600" b="0" i="0" u="none" strike="noStrike" dirty="0">
                <a:solidFill>
                  <a:srgbClr val="333333"/>
                </a:solidFill>
                <a:effectLst/>
                <a:latin typeface="Arial" panose="020B0604020202020204" pitchFamily="34" charset="0"/>
                <a:cs typeface="Arial" panose="020B0604020202020204" pitchFamily="34" charset="0"/>
              </a:rPr>
              <a:t>283 AD </a:t>
            </a:r>
            <a:r>
              <a:rPr lang="en-GB" sz="1600" dirty="0">
                <a:latin typeface="Arial" panose="020B0604020202020204" pitchFamily="34" charset="0"/>
                <a:cs typeface="Arial" panose="020B0604020202020204" pitchFamily="34" charset="0"/>
              </a:rPr>
              <a:t>to infiltrate and convert and protect Christians.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When the emperor found out about him he had his soldiers kill him by bow and arrow.</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They left him to die, but he survived by the help of St Irene of Rome.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He was later recaptured by the Emperor, beaten to death and thrown into the river.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He is the patron Saint of soldiers  and athletes. </a:t>
            </a:r>
          </a:p>
        </p:txBody>
      </p:sp>
    </p:spTree>
    <p:extLst>
      <p:ext uri="{BB962C8B-B14F-4D97-AF65-F5344CB8AC3E}">
        <p14:creationId xmlns:p14="http://schemas.microsoft.com/office/powerpoint/2010/main" val="2835050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1475-D8D3-4FD8-9CE1-E16AFF033314}"/>
              </a:ext>
            </a:extLst>
          </p:cNvPr>
          <p:cNvSpPr>
            <a:spLocks noGrp="1"/>
          </p:cNvSpPr>
          <p:nvPr>
            <p:ph type="title"/>
          </p:nvPr>
        </p:nvSpPr>
        <p:spPr>
          <a:xfrm>
            <a:off x="655320" y="365125"/>
            <a:ext cx="5120114" cy="1692794"/>
          </a:xfrm>
        </p:spPr>
        <p:txBody>
          <a:bodyPr>
            <a:normAutofit/>
          </a:bodyPr>
          <a:lstStyle/>
          <a:p>
            <a:r>
              <a:rPr lang="en-GB" sz="2800" dirty="0">
                <a:latin typeface="Arial" panose="020B0604020202020204" pitchFamily="34" charset="0"/>
                <a:cs typeface="Arial" panose="020B0604020202020204" pitchFamily="34" charset="0"/>
              </a:rPr>
              <a:t>21</a:t>
            </a:r>
            <a:r>
              <a:rPr lang="en-GB" sz="2800" baseline="30000" dirty="0">
                <a:latin typeface="Arial" panose="020B0604020202020204" pitchFamily="34" charset="0"/>
                <a:cs typeface="Arial" panose="020B0604020202020204" pitchFamily="34" charset="0"/>
              </a:rPr>
              <a:t>st</a:t>
            </a:r>
            <a:r>
              <a:rPr lang="en-GB" sz="2800" dirty="0">
                <a:latin typeface="Arial" panose="020B0604020202020204" pitchFamily="34" charset="0"/>
                <a:cs typeface="Arial" panose="020B0604020202020204" pitchFamily="34" charset="0"/>
              </a:rPr>
              <a:t> January</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Memorial of St. Agnes, Virgin, Martyr</a:t>
            </a:r>
            <a:br>
              <a:rPr lang="en-GB" sz="28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3A02DA-0DD6-47F2-8C22-A6453A99D142}"/>
              </a:ext>
            </a:extLst>
          </p:cNvPr>
          <p:cNvSpPr>
            <a:spLocks noGrp="1"/>
          </p:cNvSpPr>
          <p:nvPr>
            <p:ph idx="1"/>
          </p:nvPr>
        </p:nvSpPr>
        <p:spPr>
          <a:xfrm>
            <a:off x="95534" y="2316480"/>
            <a:ext cx="6000465" cy="4541510"/>
          </a:xfrm>
        </p:spPr>
        <p:txBody>
          <a:bodyPr>
            <a:normAutofit fontScale="70000" lnSpcReduction="20000"/>
          </a:bodyPr>
          <a:lstStyle/>
          <a:p>
            <a:pPr marL="0" indent="0">
              <a:buNone/>
            </a:pPr>
            <a:endParaRPr lang="en-GB" sz="1800" b="1" dirty="0"/>
          </a:p>
          <a:p>
            <a:pPr>
              <a:lnSpc>
                <a:spcPct val="120000"/>
              </a:lnSpc>
              <a:spcBef>
                <a:spcPts val="0"/>
              </a:spcBef>
            </a:pPr>
            <a:r>
              <a:rPr lang="en-GB" sz="2400" dirty="0">
                <a:latin typeface="Arial" panose="020B0604020202020204" pitchFamily="34" charset="0"/>
                <a:cs typeface="Arial" panose="020B0604020202020204" pitchFamily="34" charset="0"/>
              </a:rPr>
              <a:t>St. Agnes of Rome was born in 291 AD and raised in a Christian family. </a:t>
            </a:r>
          </a:p>
          <a:p>
            <a:pPr>
              <a:lnSpc>
                <a:spcPct val="120000"/>
              </a:lnSpc>
              <a:spcBef>
                <a:spcPts val="0"/>
              </a:spcBef>
            </a:pPr>
            <a:r>
              <a:rPr lang="en-GB" sz="2400" dirty="0">
                <a:latin typeface="Arial" panose="020B0604020202020204" pitchFamily="34" charset="0"/>
                <a:cs typeface="Arial" panose="020B0604020202020204" pitchFamily="34" charset="0"/>
              </a:rPr>
              <a:t>Agnes was very beautiful and belonged to a wealthy family. </a:t>
            </a:r>
          </a:p>
          <a:p>
            <a:pPr>
              <a:lnSpc>
                <a:spcPct val="120000"/>
              </a:lnSpc>
              <a:spcBef>
                <a:spcPts val="0"/>
              </a:spcBef>
            </a:pPr>
            <a:r>
              <a:rPr lang="en-GB" sz="2400" dirty="0">
                <a:latin typeface="Arial" panose="020B0604020202020204" pitchFamily="34" charset="0"/>
                <a:cs typeface="Arial" panose="020B0604020202020204" pitchFamily="34" charset="0"/>
              </a:rPr>
              <a:t>Her hand in marriage was highly sought after, and she had many high ranking men chasing after her. However, Agnes made a promise to God to never marry. </a:t>
            </a:r>
          </a:p>
          <a:p>
            <a:pPr>
              <a:lnSpc>
                <a:spcPct val="120000"/>
              </a:lnSpc>
              <a:spcBef>
                <a:spcPts val="0"/>
              </a:spcBef>
            </a:pPr>
            <a:r>
              <a:rPr lang="en-GB" sz="2400" dirty="0">
                <a:latin typeface="Arial" panose="020B0604020202020204" pitchFamily="34" charset="0"/>
                <a:cs typeface="Arial" panose="020B0604020202020204" pitchFamily="34" charset="0"/>
              </a:rPr>
              <a:t>Her love for the Lord was great and she hated sin even more than death!</a:t>
            </a:r>
          </a:p>
          <a:p>
            <a:pPr>
              <a:lnSpc>
                <a:spcPct val="120000"/>
              </a:lnSpc>
              <a:spcBef>
                <a:spcPts val="0"/>
              </a:spcBef>
            </a:pPr>
            <a:r>
              <a:rPr lang="en-GB" sz="2400" dirty="0">
                <a:latin typeface="Arial" panose="020B0604020202020204" pitchFamily="34" charset="0"/>
                <a:cs typeface="Arial" panose="020B0604020202020204" pitchFamily="34" charset="0"/>
              </a:rPr>
              <a:t>Whenever a man wished to marry Agnes, she would always say, "Jesus Christ is my only Spouse." she said, "if I were to try to please you. He chose me first and He shall have me!" Then she prayed and bowed her head for the death-stroke of the sword.</a:t>
            </a:r>
          </a:p>
          <a:p>
            <a:pPr marL="0" indent="0">
              <a:buNone/>
            </a:pPr>
            <a:r>
              <a:rPr lang="en-GB" sz="2400" b="1" dirty="0"/>
              <a:t>St Agnes– Pray for us</a:t>
            </a:r>
          </a:p>
        </p:txBody>
      </p:sp>
      <p:pic>
        <p:nvPicPr>
          <p:cNvPr id="5" name="Picture 4" descr="A close up of a sign&#10;&#10;Description automatically generated">
            <a:extLst>
              <a:ext uri="{FF2B5EF4-FFF2-40B4-BE49-F238E27FC236}">
                <a16:creationId xmlns:a16="http://schemas.microsoft.com/office/drawing/2014/main" id="{2D2590BA-9106-4FD2-988A-08D56C19BD52}"/>
              </a:ext>
            </a:extLst>
          </p:cNvPr>
          <p:cNvPicPr>
            <a:picLocks noChangeAspect="1"/>
          </p:cNvPicPr>
          <p:nvPr/>
        </p:nvPicPr>
        <p:blipFill rotWithShape="1">
          <a:blip r:embed="rId2">
            <a:extLst>
              <a:ext uri="{28A0092B-C50C-407E-A947-70E740481C1C}">
                <a14:useLocalDpi xmlns:a14="http://schemas.microsoft.com/office/drawing/2010/main" val="0"/>
              </a:ext>
            </a:extLst>
          </a:blip>
          <a:srcRect r="794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05454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FD32BF-089E-4D41-BDB7-2003A8046EC5}"/>
              </a:ext>
            </a:extLst>
          </p:cNvPr>
          <p:cNvSpPr>
            <a:spLocks noGrp="1"/>
          </p:cNvSpPr>
          <p:nvPr>
            <p:ph type="title"/>
          </p:nvPr>
        </p:nvSpPr>
        <p:spPr>
          <a:xfrm>
            <a:off x="4838041" y="371529"/>
            <a:ext cx="6234040" cy="1269241"/>
          </a:xfrm>
        </p:spPr>
        <p:txBody>
          <a:bodyPr>
            <a:normAutofit fontScale="90000"/>
          </a:bodyPr>
          <a:lstStyle/>
          <a:p>
            <a:r>
              <a:rPr lang="en-GB" sz="3200" b="1" dirty="0">
                <a:solidFill>
                  <a:srgbClr val="000000"/>
                </a:solidFill>
                <a:latin typeface="Arial" panose="020B0604020202020204" pitchFamily="34" charset="0"/>
                <a:cs typeface="Arial" panose="020B0604020202020204" pitchFamily="34" charset="0"/>
              </a:rPr>
              <a:t>22</a:t>
            </a:r>
            <a:r>
              <a:rPr lang="en-GB" sz="3200" b="1" baseline="30000" dirty="0">
                <a:solidFill>
                  <a:srgbClr val="000000"/>
                </a:solidFill>
                <a:latin typeface="Arial" panose="020B0604020202020204" pitchFamily="34" charset="0"/>
                <a:cs typeface="Arial" panose="020B0604020202020204" pitchFamily="34" charset="0"/>
              </a:rPr>
              <a:t>nd</a:t>
            </a:r>
            <a:r>
              <a:rPr lang="en-GB" sz="3200" b="1" dirty="0">
                <a:solidFill>
                  <a:srgbClr val="000000"/>
                </a:solidFill>
                <a:latin typeface="Arial" panose="020B0604020202020204" pitchFamily="34" charset="0"/>
                <a:cs typeface="Arial" panose="020B0604020202020204" pitchFamily="34" charset="0"/>
              </a:rPr>
              <a:t> January</a:t>
            </a:r>
            <a:br>
              <a:rPr lang="en-GB" sz="3200" b="1" dirty="0">
                <a:solidFill>
                  <a:srgbClr val="000000"/>
                </a:solidFill>
                <a:latin typeface="Arial" panose="020B0604020202020204" pitchFamily="34" charset="0"/>
                <a:cs typeface="Arial" panose="020B0604020202020204" pitchFamily="34" charset="0"/>
              </a:rPr>
            </a:br>
            <a:r>
              <a:rPr lang="en-GB" sz="3200" b="1" dirty="0">
                <a:solidFill>
                  <a:srgbClr val="000000"/>
                </a:solidFill>
                <a:latin typeface="Arial" panose="020B0604020202020204" pitchFamily="34" charset="0"/>
                <a:cs typeface="Arial" panose="020B0604020202020204" pitchFamily="34" charset="0"/>
              </a:rPr>
              <a:t>Memorial of St. Vincent</a:t>
            </a:r>
            <a:br>
              <a:rPr lang="en-GB" sz="3200" dirty="0">
                <a:solidFill>
                  <a:srgbClr val="000000"/>
                </a:solidFill>
                <a:latin typeface="Arial" panose="020B0604020202020204" pitchFamily="34" charset="0"/>
                <a:cs typeface="Arial" panose="020B0604020202020204" pitchFamily="34" charset="0"/>
              </a:rPr>
            </a:br>
            <a:r>
              <a:rPr lang="en-GB" sz="1800" dirty="0">
                <a:solidFill>
                  <a:srgbClr val="000000"/>
                </a:solidFill>
              </a:rPr>
              <a:t> </a:t>
            </a:r>
            <a:br>
              <a:rPr lang="en-GB" sz="1800" dirty="0">
                <a:solidFill>
                  <a:srgbClr val="000000"/>
                </a:solidFill>
              </a:rPr>
            </a:br>
            <a:endParaRPr lang="en-GB" sz="1800" dirty="0">
              <a:solidFill>
                <a:srgbClr val="000000"/>
              </a:solidFill>
            </a:endParaRP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cture containing gown, indoor, photo, bear&#10;&#10;Description automatically generated">
            <a:extLst>
              <a:ext uri="{FF2B5EF4-FFF2-40B4-BE49-F238E27FC236}">
                <a16:creationId xmlns:a16="http://schemas.microsoft.com/office/drawing/2014/main" id="{2909DC1B-7E8F-41FD-934B-4148C3E725A7}"/>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b="3589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7F520CD4-7BE6-4962-8D30-ED10D2A75CC6}"/>
              </a:ext>
            </a:extLst>
          </p:cNvPr>
          <p:cNvSpPr>
            <a:spLocks noGrp="1"/>
          </p:cNvSpPr>
          <p:nvPr>
            <p:ph idx="1"/>
          </p:nvPr>
        </p:nvSpPr>
        <p:spPr>
          <a:xfrm>
            <a:off x="5425982" y="1725076"/>
            <a:ext cx="6474866" cy="4914559"/>
          </a:xfrm>
        </p:spPr>
        <p:txBody>
          <a:bodyPr anchor="ctr">
            <a:normAutofit/>
          </a:bodyPr>
          <a:lstStyle/>
          <a:p>
            <a:r>
              <a:rPr lang="en-GB" sz="1900" dirty="0">
                <a:latin typeface="Arial" panose="020B0604020202020204" pitchFamily="34" charset="0"/>
                <a:cs typeface="Arial" panose="020B0604020202020204" pitchFamily="34" charset="0"/>
              </a:rPr>
              <a:t>Deacon and martyr. Born at Huesca, Spain, he became a deacon and served St, </a:t>
            </a:r>
            <a:r>
              <a:rPr lang="en-GB" sz="1900" dirty="0" err="1">
                <a:latin typeface="Arial" panose="020B0604020202020204" pitchFamily="34" charset="0"/>
                <a:cs typeface="Arial" panose="020B0604020202020204" pitchFamily="34" charset="0"/>
              </a:rPr>
              <a:t>Valerius</a:t>
            </a:r>
            <a:r>
              <a:rPr lang="en-GB" sz="1900" dirty="0">
                <a:latin typeface="Arial" panose="020B0604020202020204" pitchFamily="34" charset="0"/>
                <a:cs typeface="Arial" panose="020B0604020202020204" pitchFamily="34" charset="0"/>
              </a:rPr>
              <a:t> at Saragossa until their martyrdom at Valencia during the persecutions under Emperor Diocletian (r. 284-305). </a:t>
            </a:r>
          </a:p>
          <a:p>
            <a:r>
              <a:rPr lang="en-GB" sz="1900" dirty="0">
                <a:latin typeface="Arial" panose="020B0604020202020204" pitchFamily="34" charset="0"/>
                <a:cs typeface="Arial" panose="020B0604020202020204" pitchFamily="34" charset="0"/>
              </a:rPr>
              <a:t>St. </a:t>
            </a:r>
            <a:r>
              <a:rPr lang="en-GB" sz="1900" dirty="0" err="1">
                <a:latin typeface="Arial" panose="020B0604020202020204" pitchFamily="34" charset="0"/>
                <a:cs typeface="Arial" panose="020B0604020202020204" pitchFamily="34" charset="0"/>
              </a:rPr>
              <a:t>Valerius</a:t>
            </a:r>
            <a:r>
              <a:rPr lang="en-GB" sz="1900" dirty="0">
                <a:latin typeface="Arial" panose="020B0604020202020204" pitchFamily="34" charset="0"/>
                <a:cs typeface="Arial" panose="020B0604020202020204" pitchFamily="34" charset="0"/>
              </a:rPr>
              <a:t> was exiled, but Vincent was cruelly tortured because he would not surrender the holy books. </a:t>
            </a:r>
          </a:p>
          <a:p>
            <a:r>
              <a:rPr lang="en-GB" sz="1900" dirty="0">
                <a:latin typeface="Arial" panose="020B0604020202020204" pitchFamily="34" charset="0"/>
                <a:cs typeface="Arial" panose="020B0604020202020204" pitchFamily="34" charset="0"/>
              </a:rPr>
              <a:t>He converted the warden of the prison and then died. He was honoured by </a:t>
            </a:r>
            <a:r>
              <a:rPr lang="en-GB" sz="1900" dirty="0" err="1">
                <a:latin typeface="Arial" panose="020B0604020202020204" pitchFamily="34" charset="0"/>
                <a:cs typeface="Arial" panose="020B0604020202020204" pitchFamily="34" charset="0"/>
              </a:rPr>
              <a:t>Sts</a:t>
            </a:r>
            <a:r>
              <a:rPr lang="en-GB" sz="1900" dirty="0">
                <a:latin typeface="Arial" panose="020B0604020202020204" pitchFamily="34" charset="0"/>
                <a:cs typeface="Arial" panose="020B0604020202020204" pitchFamily="34" charset="0"/>
              </a:rPr>
              <a:t>. Augustine, Pope Leo I, and </a:t>
            </a:r>
            <a:r>
              <a:rPr lang="en-GB" sz="1900" dirty="0" err="1">
                <a:latin typeface="Arial" panose="020B0604020202020204" pitchFamily="34" charset="0"/>
                <a:cs typeface="Arial" panose="020B0604020202020204" pitchFamily="34" charset="0"/>
              </a:rPr>
              <a:t>Prudentius</a:t>
            </a:r>
            <a:r>
              <a:rPr lang="en-GB" sz="1900" dirty="0">
                <a:latin typeface="Arial" panose="020B0604020202020204" pitchFamily="34" charset="0"/>
                <a:cs typeface="Arial" panose="020B0604020202020204" pitchFamily="34" charset="0"/>
              </a:rPr>
              <a:t>.</a:t>
            </a:r>
          </a:p>
          <a:p>
            <a:r>
              <a:rPr lang="en-GB" sz="1900" dirty="0">
                <a:latin typeface="Arial" panose="020B0604020202020204" pitchFamily="34" charset="0"/>
                <a:cs typeface="Arial" panose="020B0604020202020204" pitchFamily="34" charset="0"/>
              </a:rPr>
              <a:t>He is the patron saint of vinedressers in some regions of Spain.</a:t>
            </a:r>
            <a:r>
              <a:rPr lang="en-GB" sz="1900" b="1" dirty="0">
                <a:solidFill>
                  <a:srgbClr val="000000"/>
                </a:solidFill>
                <a:latin typeface="Arial" panose="020B0604020202020204" pitchFamily="34" charset="0"/>
                <a:cs typeface="Arial" panose="020B0604020202020204" pitchFamily="34" charset="0"/>
              </a:rPr>
              <a:t> </a:t>
            </a:r>
          </a:p>
          <a:p>
            <a:pPr marL="0" indent="0">
              <a:buNone/>
            </a:pPr>
            <a:r>
              <a:rPr lang="en-GB" sz="3500" b="1" dirty="0">
                <a:solidFill>
                  <a:srgbClr val="000000"/>
                </a:solidFill>
                <a:latin typeface="Arial" panose="020B0604020202020204" pitchFamily="34" charset="0"/>
                <a:cs typeface="Arial" panose="020B0604020202020204" pitchFamily="34" charset="0"/>
              </a:rPr>
              <a:t>St. Vincent– Pray for Us</a:t>
            </a:r>
          </a:p>
          <a:p>
            <a:pPr marL="0" indent="0">
              <a:buNone/>
            </a:pPr>
            <a:endParaRPr lang="en-GB" sz="2000" dirty="0">
              <a:solidFill>
                <a:srgbClr val="000000"/>
              </a:solidFill>
            </a:endParaRPr>
          </a:p>
        </p:txBody>
      </p:sp>
    </p:spTree>
    <p:extLst>
      <p:ext uri="{BB962C8B-B14F-4D97-AF65-F5344CB8AC3E}">
        <p14:creationId xmlns:p14="http://schemas.microsoft.com/office/powerpoint/2010/main" val="3506903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A4273-577A-4C5D-A636-432198601BB3}"/>
              </a:ext>
            </a:extLst>
          </p:cNvPr>
          <p:cNvSpPr>
            <a:spLocks noGrp="1"/>
          </p:cNvSpPr>
          <p:nvPr>
            <p:ph type="title"/>
          </p:nvPr>
        </p:nvSpPr>
        <p:spPr>
          <a:xfrm>
            <a:off x="4384039" y="365125"/>
            <a:ext cx="7164493" cy="1325563"/>
          </a:xfrm>
        </p:spPr>
        <p:txBody>
          <a:bodyPr>
            <a:normAutofit fontScale="90000"/>
          </a:bodyPr>
          <a:lstStyle/>
          <a:p>
            <a:r>
              <a:rPr lang="en-GB" sz="4400" b="1" dirty="0">
                <a:latin typeface="Arial" panose="020B0604020202020204" pitchFamily="34" charset="0"/>
                <a:cs typeface="Arial" panose="020B0604020202020204" pitchFamily="34" charset="0"/>
              </a:rPr>
              <a:t>23</a:t>
            </a:r>
            <a:r>
              <a:rPr lang="en-GB" sz="4400" b="1" baseline="30000" dirty="0">
                <a:latin typeface="Arial" panose="020B0604020202020204" pitchFamily="34" charset="0"/>
                <a:cs typeface="Arial" panose="020B0604020202020204" pitchFamily="34" charset="0"/>
              </a:rPr>
              <a:t>rd</a:t>
            </a:r>
            <a:r>
              <a:rPr lang="en-GB" sz="4400" b="1" dirty="0">
                <a:latin typeface="Arial" panose="020B0604020202020204" pitchFamily="34" charset="0"/>
                <a:cs typeface="Arial" panose="020B0604020202020204" pitchFamily="34" charset="0"/>
              </a:rPr>
              <a:t>  January </a:t>
            </a:r>
            <a:r>
              <a:rPr lang="en-GB" sz="4400" dirty="0">
                <a:latin typeface="Arial" panose="020B0604020202020204" pitchFamily="34" charset="0"/>
                <a:cs typeface="Arial" panose="020B0604020202020204" pitchFamily="34" charset="0"/>
              </a:rPr>
              <a:t>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Memorial in Worcestershire of St. Nicholas Owen</a:t>
            </a:r>
          </a:p>
        </p:txBody>
      </p:sp>
      <p:sp>
        <p:nvSpPr>
          <p:cNvPr id="3" name="Content Placeholder 2">
            <a:extLst>
              <a:ext uri="{FF2B5EF4-FFF2-40B4-BE49-F238E27FC236}">
                <a16:creationId xmlns:a16="http://schemas.microsoft.com/office/drawing/2014/main" id="{FF3668D3-CEE0-4577-A2C1-D5745E7A9CB2}"/>
              </a:ext>
            </a:extLst>
          </p:cNvPr>
          <p:cNvSpPr>
            <a:spLocks noGrp="1"/>
          </p:cNvSpPr>
          <p:nvPr>
            <p:ph idx="1"/>
          </p:nvPr>
        </p:nvSpPr>
        <p:spPr>
          <a:xfrm>
            <a:off x="4387515" y="2022601"/>
            <a:ext cx="7161017" cy="4154361"/>
          </a:xfrm>
        </p:spPr>
        <p:txBody>
          <a:bodyPr>
            <a:normAutofit fontScale="92500" lnSpcReduction="10000"/>
          </a:bodyPr>
          <a:lstStyle/>
          <a:p>
            <a:r>
              <a:rPr lang="en-GB" b="1" dirty="0">
                <a:latin typeface="Arial" panose="020B0604020202020204" pitchFamily="34" charset="0"/>
                <a:cs typeface="Arial" panose="020B0604020202020204" pitchFamily="34" charset="0"/>
              </a:rPr>
              <a:t>Saint Nicholas Owen</a:t>
            </a:r>
            <a:r>
              <a:rPr lang="en-GB" dirty="0">
                <a:latin typeface="Arial" panose="020B0604020202020204" pitchFamily="34" charset="0"/>
                <a:cs typeface="Arial" panose="020B0604020202020204" pitchFamily="34" charset="0"/>
              </a:rPr>
              <a:t>, S.J., (c. 1562 – 1/2 March 1606) was a Jesuit lay brother who was the principal builder of priest holes during the reigns of Queen Elizabeth I and James I of England.</a:t>
            </a:r>
            <a:r>
              <a:rPr lang="en-GB" baseline="30000"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After his final arrest, he was tortured to death by prison authorities in the Tower of London. </a:t>
            </a:r>
          </a:p>
          <a:p>
            <a:r>
              <a:rPr lang="en-GB" dirty="0">
                <a:latin typeface="Arial" panose="020B0604020202020204" pitchFamily="34" charset="0"/>
                <a:cs typeface="Arial" panose="020B0604020202020204" pitchFamily="34" charset="0"/>
              </a:rPr>
              <a:t>He is honoured as a martyr by the Catholic Church and was canonised by Pope Paul VI in 1970.</a:t>
            </a:r>
          </a:p>
          <a:p>
            <a:pPr marL="0" indent="0">
              <a:buNone/>
            </a:pPr>
            <a:r>
              <a:rPr lang="en-GB" sz="1900" dirty="0">
                <a:hlinkClick r:id="rId2"/>
              </a:rPr>
              <a:t>https://en.wikipedia.org/wiki/Nicholas_Owen_(Jesuit)</a:t>
            </a:r>
            <a:endParaRPr lang="en-GB" sz="1900" dirty="0"/>
          </a:p>
          <a:p>
            <a:pPr marL="0" indent="0">
              <a:buNone/>
            </a:pPr>
            <a:endParaRPr lang="en-GB" sz="1900" dirty="0"/>
          </a:p>
        </p:txBody>
      </p:sp>
      <p:pic>
        <p:nvPicPr>
          <p:cNvPr id="6" name="Picture 5" descr="A picture containing text&#10;&#10;Description automatically generated">
            <a:extLst>
              <a:ext uri="{FF2B5EF4-FFF2-40B4-BE49-F238E27FC236}">
                <a16:creationId xmlns:a16="http://schemas.microsoft.com/office/drawing/2014/main" id="{2A1BD772-B137-42A7-B560-C0C712FDD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4382515" cy="6858001"/>
          </a:xfrm>
          <a:prstGeom prst="rect">
            <a:avLst/>
          </a:prstGeom>
        </p:spPr>
      </p:pic>
    </p:spTree>
    <p:extLst>
      <p:ext uri="{BB962C8B-B14F-4D97-AF65-F5344CB8AC3E}">
        <p14:creationId xmlns:p14="http://schemas.microsoft.com/office/powerpoint/2010/main" val="2489404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9C916-A5E9-400B-85D2-83CD8085D37B}"/>
              </a:ext>
            </a:extLst>
          </p:cNvPr>
          <p:cNvSpPr>
            <a:spLocks noGrp="1"/>
          </p:cNvSpPr>
          <p:nvPr>
            <p:ph type="title"/>
          </p:nvPr>
        </p:nvSpPr>
        <p:spPr>
          <a:xfrm>
            <a:off x="190500" y="500062"/>
            <a:ext cx="6505575" cy="1325563"/>
          </a:xfrm>
        </p:spPr>
        <p:txBody>
          <a:bodyPr vert="horz" lIns="91440" tIns="45720" rIns="91440" bIns="45720" rtlCol="0" anchor="ctr">
            <a:normAutofit/>
          </a:bodyPr>
          <a:lstStyle/>
          <a:p>
            <a:r>
              <a:rPr lang="en-US" sz="2800" b="1" dirty="0">
                <a:latin typeface="Arial" panose="020B0604020202020204" pitchFamily="34" charset="0"/>
                <a:cs typeface="Arial" panose="020B0604020202020204" pitchFamily="34" charset="0"/>
              </a:rPr>
              <a:t>24</a:t>
            </a:r>
            <a:r>
              <a:rPr lang="en-US" sz="2800" b="1" baseline="30000" dirty="0">
                <a:latin typeface="Arial" panose="020B0604020202020204" pitchFamily="34" charset="0"/>
                <a:cs typeface="Arial" panose="020B0604020202020204" pitchFamily="34" charset="0"/>
              </a:rPr>
              <a:t>th</a:t>
            </a:r>
            <a:r>
              <a:rPr lang="en-US" sz="2800" b="1" dirty="0">
                <a:latin typeface="Arial" panose="020B0604020202020204" pitchFamily="34" charset="0"/>
                <a:cs typeface="Arial" panose="020B0604020202020204" pitchFamily="34" charset="0"/>
              </a:rPr>
              <a:t> January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Memorial of St. Francis de Sales, Bishop, Doctor of the Church</a:t>
            </a:r>
            <a:r>
              <a:rPr lang="en-US" sz="2800" dirty="0">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08D95E6E-19DA-4BB1-B18D-7926A633D326}"/>
              </a:ext>
            </a:extLst>
          </p:cNvPr>
          <p:cNvSpPr/>
          <p:nvPr/>
        </p:nvSpPr>
        <p:spPr>
          <a:xfrm>
            <a:off x="190500" y="1825625"/>
            <a:ext cx="7153275" cy="4351338"/>
          </a:xfrm>
          <a:prstGeom prst="rect">
            <a:avLst/>
          </a:prstGeom>
        </p:spPr>
        <p:txBody>
          <a:bodyPr vert="horz" lIns="91440" tIns="45720" rIns="91440" bIns="45720" rtlCol="0">
            <a:normAutofit fontScale="92500" lnSpcReduction="10000"/>
          </a:bodyPr>
          <a:lstStyle/>
          <a:p>
            <a:pPr marL="285750" indent="-228600">
              <a:lnSpc>
                <a:spcPct val="90000"/>
              </a:lnSpc>
              <a:spcAft>
                <a:spcPts val="600"/>
              </a:spcAft>
              <a:buFont typeface="Arial" panose="020B0604020202020204" pitchFamily="34" charset="0"/>
              <a:buChar char="•"/>
            </a:pPr>
            <a:endParaRPr lang="en-US" dirty="0"/>
          </a:p>
          <a:p>
            <a:pPr marL="57150" indent="-228600">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His ardent love of God and souls, his great kindliness, rare wisdom and sure teaching made St. Francis exceptionally influential in bringing about conversions and in guiding souls in the spiritual life. </a:t>
            </a:r>
          </a:p>
          <a:p>
            <a:pPr marL="57150" indent="-228600">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He won back to the faith more than 70,000 heretics, thus restoring to the Church. </a:t>
            </a:r>
            <a:endParaRPr lang="en-US" sz="2400" b="1" dirty="0">
              <a:latin typeface="Arial" panose="020B0604020202020204" pitchFamily="34" charset="0"/>
              <a:cs typeface="Arial" panose="020B0604020202020204" pitchFamily="34" charset="0"/>
            </a:endParaRPr>
          </a:p>
          <a:p>
            <a:pPr marL="57150" indent="-228600">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He is the author of </a:t>
            </a:r>
            <a:r>
              <a:rPr lang="en-US" sz="2400" i="1" dirty="0">
                <a:latin typeface="Arial" panose="020B0604020202020204" pitchFamily="34" charset="0"/>
                <a:cs typeface="Arial" panose="020B0604020202020204" pitchFamily="34" charset="0"/>
              </a:rPr>
              <a:t>Treatise on the Love of God</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Introduction to the Devout Life</a:t>
            </a:r>
            <a:r>
              <a:rPr lang="en-US" sz="2400" dirty="0">
                <a:latin typeface="Arial" panose="020B0604020202020204" pitchFamily="34" charset="0"/>
                <a:cs typeface="Arial" panose="020B0604020202020204" pitchFamily="34" charset="0"/>
              </a:rPr>
              <a:t>. St. Francis died at Lyons in 1622.</a:t>
            </a:r>
            <a:endParaRPr lang="en-US" sz="2400" b="1" dirty="0">
              <a:latin typeface="Arial" panose="020B0604020202020204" pitchFamily="34" charset="0"/>
              <a:cs typeface="Arial" panose="020B0604020202020204" pitchFamily="34" charset="0"/>
            </a:endParaRPr>
          </a:p>
          <a:p>
            <a:pPr marL="57150" indent="-228600">
              <a:lnSpc>
                <a:spcPct val="90000"/>
              </a:lnSpc>
              <a:spcAft>
                <a:spcPts val="600"/>
              </a:spcAft>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57150" indent="-228600">
              <a:lnSpc>
                <a:spcPct val="90000"/>
              </a:lnSpc>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St. Francis de Sales… Pray for us.</a:t>
            </a:r>
          </a:p>
        </p:txBody>
      </p:sp>
      <p:pic>
        <p:nvPicPr>
          <p:cNvPr id="4" name="Picture 3" descr="A person sitting in a room&#10;&#10;Description automatically generated">
            <a:extLst>
              <a:ext uri="{FF2B5EF4-FFF2-40B4-BE49-F238E27FC236}">
                <a16:creationId xmlns:a16="http://schemas.microsoft.com/office/drawing/2014/main" id="{7D7F70E2-8538-4733-9CBB-6B7131C06F9D}"/>
              </a:ext>
            </a:extLst>
          </p:cNvPr>
          <p:cNvPicPr>
            <a:picLocks noChangeAspect="1"/>
          </p:cNvPicPr>
          <p:nvPr/>
        </p:nvPicPr>
        <p:blipFill rotWithShape="1">
          <a:blip r:embed="rId2">
            <a:extLst>
              <a:ext uri="{28A0092B-C50C-407E-A947-70E740481C1C}">
                <a14:useLocalDpi xmlns:a14="http://schemas.microsoft.com/office/drawing/2010/main" val="0"/>
              </a:ext>
            </a:extLst>
          </a:blip>
          <a:srcRect r="9450" b="-2"/>
          <a:stretch/>
        </p:blipFill>
        <p:spPr>
          <a:xfrm>
            <a:off x="7737635" y="-1"/>
            <a:ext cx="3555205" cy="6858001"/>
          </a:xfrm>
          <a:prstGeom prst="rect">
            <a:avLst/>
          </a:prstGeom>
        </p:spPr>
      </p:pic>
      <p:sp>
        <p:nvSpPr>
          <p:cNvPr id="20" name="Rectangle 19">
            <a:extLst>
              <a:ext uri="{FF2B5EF4-FFF2-40B4-BE49-F238E27FC236}">
                <a16:creationId xmlns:a16="http://schemas.microsoft.com/office/drawing/2014/main" id="{C413D172-8B6A-47F5-9813-DE455773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7687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3E67E-41CF-4827-BBDF-A599403C5070}"/>
              </a:ext>
            </a:extLst>
          </p:cNvPr>
          <p:cNvSpPr>
            <a:spLocks noGrp="1"/>
          </p:cNvSpPr>
          <p:nvPr>
            <p:ph type="title"/>
          </p:nvPr>
        </p:nvSpPr>
        <p:spPr>
          <a:xfrm>
            <a:off x="327548" y="4767072"/>
            <a:ext cx="7058306" cy="1625210"/>
          </a:xfrm>
          <a:solidFill>
            <a:schemeClr val="accent2">
              <a:lumMod val="75000"/>
            </a:schemeClr>
          </a:solidFill>
        </p:spPr>
        <p:txBody>
          <a:bodyPr>
            <a:normAutofit/>
          </a:bodyPr>
          <a:lstStyle/>
          <a:p>
            <a:pPr algn="r"/>
            <a:r>
              <a:rPr lang="en-GB" sz="3400" b="1" dirty="0">
                <a:solidFill>
                  <a:srgbClr val="FFFFFF"/>
                </a:solidFill>
              </a:rPr>
              <a:t>Sunday 22</a:t>
            </a:r>
            <a:r>
              <a:rPr lang="en-GB" sz="3400" b="1" baseline="30000" dirty="0">
                <a:solidFill>
                  <a:srgbClr val="FFFFFF"/>
                </a:solidFill>
              </a:rPr>
              <a:t>nd</a:t>
            </a:r>
            <a:r>
              <a:rPr lang="en-GB" sz="3400" b="1" dirty="0">
                <a:solidFill>
                  <a:srgbClr val="FFFFFF"/>
                </a:solidFill>
              </a:rPr>
              <a:t>  </a:t>
            </a:r>
            <a:br>
              <a:rPr lang="en-GB" sz="3400" b="1" dirty="0">
                <a:solidFill>
                  <a:srgbClr val="FFFFFF"/>
                </a:solidFill>
              </a:rPr>
            </a:br>
            <a:r>
              <a:rPr lang="en-GB" sz="3400" b="1" dirty="0">
                <a:solidFill>
                  <a:srgbClr val="FFFFFF"/>
                </a:solidFill>
              </a:rPr>
              <a:t>Sunday of the Word of God </a:t>
            </a:r>
            <a:br>
              <a:rPr lang="en-GB" sz="3400" b="1" dirty="0">
                <a:solidFill>
                  <a:srgbClr val="FFFFFF"/>
                </a:solidFill>
              </a:rPr>
            </a:br>
            <a:r>
              <a:rPr lang="en-GB" sz="3400" b="1" dirty="0">
                <a:solidFill>
                  <a:srgbClr val="FFFFFF"/>
                </a:solidFill>
              </a:rPr>
              <a:t>‘New day instituted by Pope Francis’</a:t>
            </a:r>
            <a:endParaRPr lang="en-GB" sz="3400" dirty="0">
              <a:solidFill>
                <a:srgbClr val="FFFFFF"/>
              </a:solidFill>
            </a:endParaRPr>
          </a:p>
        </p:txBody>
      </p:sp>
      <p:pic>
        <p:nvPicPr>
          <p:cNvPr id="5" name="Picture 4" descr="A person holding a glass of wine&#10;&#10;Description automatically generated">
            <a:extLst>
              <a:ext uri="{FF2B5EF4-FFF2-40B4-BE49-F238E27FC236}">
                <a16:creationId xmlns:a16="http://schemas.microsoft.com/office/drawing/2014/main" id="{20302A3F-6C1F-4973-BE7A-78B07067291E}"/>
              </a:ext>
            </a:extLst>
          </p:cNvPr>
          <p:cNvPicPr>
            <a:picLocks noChangeAspect="1"/>
          </p:cNvPicPr>
          <p:nvPr/>
        </p:nvPicPr>
        <p:blipFill rotWithShape="1">
          <a:blip r:embed="rId2">
            <a:extLst>
              <a:ext uri="{28A0092B-C50C-407E-A947-70E740481C1C}">
                <a14:useLocalDpi xmlns:a14="http://schemas.microsoft.com/office/drawing/2010/main" val="0"/>
              </a:ext>
            </a:extLst>
          </a:blip>
          <a:srcRect l="14078"/>
          <a:stretch/>
        </p:blipFill>
        <p:spPr>
          <a:xfrm>
            <a:off x="327547" y="321733"/>
            <a:ext cx="7058306" cy="4107392"/>
          </a:xfrm>
          <a:prstGeom prst="rect">
            <a:avLst/>
          </a:prstGeom>
        </p:spPr>
      </p:pic>
      <p:sp>
        <p:nvSpPr>
          <p:cNvPr id="3" name="Content Placeholder 2">
            <a:extLst>
              <a:ext uri="{FF2B5EF4-FFF2-40B4-BE49-F238E27FC236}">
                <a16:creationId xmlns:a16="http://schemas.microsoft.com/office/drawing/2014/main" id="{39CF4BF1-1B85-47AA-97B1-7627392C501A}"/>
              </a:ext>
            </a:extLst>
          </p:cNvPr>
          <p:cNvSpPr>
            <a:spLocks noGrp="1"/>
          </p:cNvSpPr>
          <p:nvPr>
            <p:ph idx="1"/>
          </p:nvPr>
        </p:nvSpPr>
        <p:spPr>
          <a:xfrm>
            <a:off x="7810500" y="552450"/>
            <a:ext cx="3857243" cy="5839831"/>
          </a:xfrm>
          <a:solidFill>
            <a:schemeClr val="bg2">
              <a:lumMod val="10000"/>
            </a:schemeClr>
          </a:solidFill>
        </p:spPr>
        <p:txBody>
          <a:bodyPr anchor="ctr">
            <a:normAutofit/>
          </a:bodyPr>
          <a:lstStyle/>
          <a:p>
            <a:pPr marL="0" indent="0">
              <a:buNone/>
            </a:pPr>
            <a:r>
              <a:rPr lang="en-GB" dirty="0">
                <a:solidFill>
                  <a:schemeClr val="bg1"/>
                </a:solidFill>
                <a:latin typeface="Arial" panose="020B0604020202020204" pitchFamily="34" charset="0"/>
                <a:cs typeface="Arial" panose="020B0604020202020204" pitchFamily="34" charset="0"/>
              </a:rPr>
              <a:t>Recalling the importance given by the Second Vatican Council to rediscovering Sacred Scripture for the life of the Church, Pope Francis says he wrote this Apostolic Letter in response to requests from the faithful around the world to celebrate a Sunday of the Word of God.</a:t>
            </a:r>
            <a:endParaRPr lang="en-GB" sz="2000" dirty="0">
              <a:solidFill>
                <a:schemeClr val="bg1"/>
              </a:solidFill>
              <a:latin typeface="Arial" panose="020B0604020202020204" pitchFamily="34" charset="0"/>
              <a:cs typeface="Arial" panose="020B0604020202020204" pitchFamily="34" charset="0"/>
            </a:endParaRPr>
          </a:p>
          <a:p>
            <a:endParaRPr lang="en-GB" sz="2000" dirty="0">
              <a:solidFill>
                <a:srgbClr val="FFFFFF"/>
              </a:solidFill>
            </a:endParaRPr>
          </a:p>
        </p:txBody>
      </p:sp>
    </p:spTree>
    <p:extLst>
      <p:ext uri="{BB962C8B-B14F-4D97-AF65-F5344CB8AC3E}">
        <p14:creationId xmlns:p14="http://schemas.microsoft.com/office/powerpoint/2010/main" val="3771348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75D2C-A543-4A86-BF21-B89589B5FDCF}"/>
              </a:ext>
            </a:extLst>
          </p:cNvPr>
          <p:cNvSpPr>
            <a:spLocks noGrp="1"/>
          </p:cNvSpPr>
          <p:nvPr>
            <p:ph type="title"/>
          </p:nvPr>
        </p:nvSpPr>
        <p:spPr>
          <a:xfrm>
            <a:off x="4781000" y="634181"/>
            <a:ext cx="7411000" cy="1286160"/>
          </a:xfrm>
        </p:spPr>
        <p:txBody>
          <a:bodyPr vert="horz" lIns="91440" tIns="45720" rIns="91440" bIns="45720" rtlCol="0" anchor="b">
            <a:normAutofit fontScale="90000"/>
          </a:bodyPr>
          <a:lstStyle/>
          <a:p>
            <a:r>
              <a:rPr lang="en-US" sz="3700" b="1" dirty="0">
                <a:latin typeface="Arial" panose="020B0604020202020204" pitchFamily="34" charset="0"/>
                <a:cs typeface="Arial" panose="020B0604020202020204" pitchFamily="34" charset="0"/>
              </a:rPr>
              <a:t>25</a:t>
            </a:r>
            <a:r>
              <a:rPr lang="en-US" sz="3700" b="1" baseline="30000" dirty="0">
                <a:latin typeface="Arial" panose="020B0604020202020204" pitchFamily="34" charset="0"/>
                <a:cs typeface="Arial" panose="020B0604020202020204" pitchFamily="34" charset="0"/>
              </a:rPr>
              <a:t>th</a:t>
            </a:r>
            <a:r>
              <a:rPr lang="en-US" sz="3700" b="1" dirty="0">
                <a:latin typeface="Arial" panose="020B0604020202020204" pitchFamily="34" charset="0"/>
                <a:cs typeface="Arial" panose="020B0604020202020204" pitchFamily="34" charset="0"/>
              </a:rPr>
              <a:t> January </a:t>
            </a:r>
            <a:br>
              <a:rPr lang="en-US" sz="3700" b="1" dirty="0">
                <a:latin typeface="Arial" panose="020B0604020202020204" pitchFamily="34" charset="0"/>
                <a:cs typeface="Arial" panose="020B0604020202020204" pitchFamily="34" charset="0"/>
              </a:rPr>
            </a:br>
            <a:r>
              <a:rPr lang="en-US" sz="3700" b="1" dirty="0">
                <a:latin typeface="Arial" panose="020B0604020202020204" pitchFamily="34" charset="0"/>
                <a:cs typeface="Arial" panose="020B0604020202020204" pitchFamily="34" charset="0"/>
              </a:rPr>
              <a:t>Feast of the Conversion of St. Paul</a:t>
            </a:r>
          </a:p>
        </p:txBody>
      </p:sp>
      <p:sp>
        <p:nvSpPr>
          <p:cNvPr id="8" name="Rectangle 7">
            <a:extLst>
              <a:ext uri="{FF2B5EF4-FFF2-40B4-BE49-F238E27FC236}">
                <a16:creationId xmlns:a16="http://schemas.microsoft.com/office/drawing/2014/main" id="{22E9329C-D0CE-425C-A408-A04417765EB8}"/>
              </a:ext>
            </a:extLst>
          </p:cNvPr>
          <p:cNvSpPr/>
          <p:nvPr/>
        </p:nvSpPr>
        <p:spPr>
          <a:xfrm>
            <a:off x="4965431" y="2438400"/>
            <a:ext cx="6921769" cy="3785419"/>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St. Paul a Jew of the tribe of Benjamin, was born at Tarsus, the capitol of Cilicia. He was a Roman citizen. </a:t>
            </a:r>
          </a:p>
          <a:p>
            <a:pPr marL="285750" indent="-228600">
              <a:lnSpc>
                <a:spcPct val="9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He was brought up as a strict Jew, and later became a violent persecutor of the Christians. </a:t>
            </a:r>
          </a:p>
          <a:p>
            <a:pPr marL="285750" indent="-228600">
              <a:lnSpc>
                <a:spcPct val="9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While on his way to Damascus to make new arrests of Christians, he was suddenly converted by a miraculous apparition of Our Lord. </a:t>
            </a:r>
          </a:p>
          <a:p>
            <a:pPr marL="285750" indent="-228600">
              <a:lnSpc>
                <a:spcPct val="9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From a fierce persecutor he became the great Apostle of the Gentiles.</a:t>
            </a:r>
          </a:p>
          <a:p>
            <a:pPr marL="285750" indent="-228600">
              <a:lnSpc>
                <a:spcPct val="90000"/>
              </a:lnSpc>
              <a:spcAft>
                <a:spcPts val="600"/>
              </a:spcAft>
              <a:buFont typeface="Arial" panose="020B0604020202020204" pitchFamily="34" charset="0"/>
              <a:buChar char="•"/>
            </a:pPr>
            <a:r>
              <a:rPr lang="en-US" sz="2400" b="1" i="1" dirty="0">
                <a:latin typeface="Arial" panose="020B0604020202020204" pitchFamily="34" charset="0"/>
                <a:cs typeface="Arial" panose="020B0604020202020204" pitchFamily="34" charset="0"/>
              </a:rPr>
              <a:t>St. Paul…Pray for us.</a:t>
            </a:r>
          </a:p>
        </p:txBody>
      </p:sp>
      <p:pic>
        <p:nvPicPr>
          <p:cNvPr id="6" name="Picture 5" descr="A picture containing text, book, indoor, dog&#10;&#10;Description automatically generated">
            <a:extLst>
              <a:ext uri="{FF2B5EF4-FFF2-40B4-BE49-F238E27FC236}">
                <a16:creationId xmlns:a16="http://schemas.microsoft.com/office/drawing/2014/main" id="{A1D4DE5B-4414-4A6F-9831-BC50B09D7502}"/>
              </a:ext>
            </a:extLst>
          </p:cNvPr>
          <p:cNvPicPr>
            <a:picLocks noChangeAspect="1"/>
          </p:cNvPicPr>
          <p:nvPr/>
        </p:nvPicPr>
        <p:blipFill rotWithShape="1">
          <a:blip r:embed="rId2">
            <a:extLst>
              <a:ext uri="{28A0092B-C50C-407E-A947-70E740481C1C}">
                <a14:useLocalDpi xmlns:a14="http://schemas.microsoft.com/office/drawing/2010/main" val="0"/>
              </a:ext>
            </a:extLst>
          </a:blip>
          <a:srcRect l="19545" r="6177"/>
          <a:stretch/>
        </p:blipFill>
        <p:spPr>
          <a:xfrm>
            <a:off x="20" y="10"/>
            <a:ext cx="4635571" cy="6857990"/>
          </a:xfrm>
          <a:prstGeom prst="rect">
            <a:avLst/>
          </a:prstGeom>
          <a:effectLst/>
        </p:spPr>
      </p:pic>
      <p:cxnSp>
        <p:nvCxnSpPr>
          <p:cNvPr id="80" name="Straight Connector 7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CCB68"/>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AF847BB-3D8B-47BA-85D8-E62DBD6090D1}"/>
              </a:ext>
            </a:extLst>
          </p:cNvPr>
          <p:cNvSpPr/>
          <p:nvPr/>
        </p:nvSpPr>
        <p:spPr>
          <a:xfrm>
            <a:off x="6255042" y="6381817"/>
            <a:ext cx="184731" cy="369332"/>
          </a:xfrm>
          <a:prstGeom prst="rect">
            <a:avLst/>
          </a:prstGeom>
        </p:spPr>
        <p:txBody>
          <a:bodyPr wrap="none">
            <a:spAutoFit/>
          </a:bodyPr>
          <a:lstStyle/>
          <a:p>
            <a:endParaRPr lang="en-GB" dirty="0"/>
          </a:p>
        </p:txBody>
      </p:sp>
    </p:spTree>
    <p:extLst>
      <p:ext uri="{BB962C8B-B14F-4D97-AF65-F5344CB8AC3E}">
        <p14:creationId xmlns:p14="http://schemas.microsoft.com/office/powerpoint/2010/main" val="98960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DEFA-6C20-426F-9D09-7BE708FB34E6}"/>
              </a:ext>
            </a:extLst>
          </p:cNvPr>
          <p:cNvSpPr>
            <a:spLocks noGrp="1"/>
          </p:cNvSpPr>
          <p:nvPr>
            <p:ph type="title"/>
          </p:nvPr>
        </p:nvSpPr>
        <p:spPr>
          <a:xfrm>
            <a:off x="274320" y="213184"/>
            <a:ext cx="5027522" cy="2228074"/>
          </a:xfrm>
        </p:spPr>
        <p:txBody>
          <a:bodyPr vert="horz" lIns="91440" tIns="45720" rIns="91440" bIns="45720" rtlCol="0">
            <a:normAutofit/>
          </a:bodyPr>
          <a:lstStyle/>
          <a:p>
            <a:r>
              <a:rPr lang="en-US" sz="3700" dirty="0">
                <a:latin typeface="Arial" panose="020B0604020202020204" pitchFamily="34" charset="0"/>
                <a:cs typeface="Arial" panose="020B0604020202020204" pitchFamily="34" charset="0"/>
              </a:rPr>
              <a:t>26</a:t>
            </a:r>
            <a:r>
              <a:rPr lang="en-US" sz="3700" baseline="30000" dirty="0">
                <a:latin typeface="Arial" panose="020B0604020202020204" pitchFamily="34" charset="0"/>
                <a:cs typeface="Arial" panose="020B0604020202020204" pitchFamily="34" charset="0"/>
              </a:rPr>
              <a:t>th</a:t>
            </a:r>
            <a:r>
              <a:rPr lang="en-US" sz="3700" dirty="0">
                <a:latin typeface="Arial" panose="020B0604020202020204" pitchFamily="34" charset="0"/>
                <a:cs typeface="Arial" panose="020B0604020202020204" pitchFamily="34" charset="0"/>
              </a:rPr>
              <a:t> January </a:t>
            </a:r>
            <a:br>
              <a:rPr lang="en-US" sz="3700" dirty="0">
                <a:latin typeface="Arial" panose="020B0604020202020204" pitchFamily="34" charset="0"/>
                <a:cs typeface="Arial" panose="020B0604020202020204" pitchFamily="34" charset="0"/>
              </a:rPr>
            </a:br>
            <a:r>
              <a:rPr lang="en-US" sz="3700" dirty="0">
                <a:latin typeface="Arial" panose="020B0604020202020204" pitchFamily="34" charset="0"/>
                <a:cs typeface="Arial" panose="020B0604020202020204" pitchFamily="34" charset="0"/>
              </a:rPr>
              <a:t>Memorial of Ss Timothy and Titus </a:t>
            </a:r>
          </a:p>
        </p:txBody>
      </p:sp>
      <p:sp>
        <p:nvSpPr>
          <p:cNvPr id="14" name="Content Placeholder 13">
            <a:extLst>
              <a:ext uri="{FF2B5EF4-FFF2-40B4-BE49-F238E27FC236}">
                <a16:creationId xmlns:a16="http://schemas.microsoft.com/office/drawing/2014/main" id="{C26A1F13-3F90-4338-8D5A-4F0541835A86}"/>
              </a:ext>
            </a:extLst>
          </p:cNvPr>
          <p:cNvSpPr>
            <a:spLocks noGrp="1"/>
          </p:cNvSpPr>
          <p:nvPr>
            <p:ph idx="1"/>
          </p:nvPr>
        </p:nvSpPr>
        <p:spPr>
          <a:xfrm>
            <a:off x="274319" y="2224495"/>
            <a:ext cx="5550409" cy="3872888"/>
          </a:xfrm>
        </p:spPr>
        <p:txBody>
          <a:bodyPr>
            <a:normAutofit/>
          </a:bodyPr>
          <a:lstStyle/>
          <a:p>
            <a:pPr algn="l">
              <a:lnSpc>
                <a:spcPct val="100000"/>
              </a:lnSpc>
              <a:spcBef>
                <a:spcPts val="0"/>
              </a:spcBef>
            </a:pPr>
            <a:r>
              <a:rPr lang="en-GB" sz="1600" b="0" i="0" u="none" strike="noStrike" dirty="0">
                <a:solidFill>
                  <a:srgbClr val="000000"/>
                </a:solidFill>
                <a:effectLst/>
                <a:latin typeface="Arial" panose="020B0604020202020204" pitchFamily="34" charset="0"/>
                <a:cs typeface="Arial" panose="020B0604020202020204" pitchFamily="34" charset="0"/>
              </a:rPr>
              <a:t>Saints Timothy and Titus were close companions of the Apostle Paul and bishops of the Catholic Church in its earliest days. </a:t>
            </a:r>
          </a:p>
          <a:p>
            <a:pPr algn="l">
              <a:lnSpc>
                <a:spcPct val="100000"/>
              </a:lnSpc>
              <a:spcBef>
                <a:spcPts val="0"/>
              </a:spcBef>
            </a:pPr>
            <a:r>
              <a:rPr lang="en-GB" sz="1600" b="0" i="0" u="none" strike="noStrike" dirty="0">
                <a:solidFill>
                  <a:srgbClr val="000000"/>
                </a:solidFill>
                <a:effectLst/>
                <a:latin typeface="Arial" panose="020B0604020202020204" pitchFamily="34" charset="0"/>
                <a:cs typeface="Arial" panose="020B0604020202020204" pitchFamily="34" charset="0"/>
              </a:rPr>
              <a:t>Both men received letters from St. Paul, which are included in the New Testament. </a:t>
            </a:r>
          </a:p>
          <a:p>
            <a:pPr>
              <a:lnSpc>
                <a:spcPct val="100000"/>
              </a:lnSpc>
              <a:spcBef>
                <a:spcPts val="0"/>
              </a:spcBef>
            </a:pPr>
            <a:r>
              <a:rPr lang="en-GB" sz="1600" b="0" i="0" u="none" strike="noStrike" dirty="0">
                <a:solidFill>
                  <a:srgbClr val="000000"/>
                </a:solidFill>
                <a:effectLst/>
                <a:latin typeface="Arial" panose="020B0604020202020204" pitchFamily="34" charset="0"/>
                <a:cs typeface="Arial" panose="020B0604020202020204" pitchFamily="34" charset="0"/>
              </a:rPr>
              <a:t>Ancient sources state that St. Timothy followed his mentor in dying as a martyr for the faith. In the year 93, during his leadership of the Church in Ephesus, he took a stand against the worship of idols and was consequently killed by a mob.</a:t>
            </a:r>
          </a:p>
          <a:p>
            <a:pPr>
              <a:lnSpc>
                <a:spcPct val="100000"/>
              </a:lnSpc>
              <a:spcBef>
                <a:spcPts val="0"/>
              </a:spcBef>
            </a:pPr>
            <a:r>
              <a:rPr lang="en-GB" sz="1600" b="0" i="0" u="none" strike="noStrike" dirty="0">
                <a:solidFill>
                  <a:srgbClr val="000000"/>
                </a:solidFill>
                <a:effectLst/>
                <a:latin typeface="Arial" panose="020B0604020202020204" pitchFamily="34" charset="0"/>
                <a:cs typeface="Arial" panose="020B0604020202020204" pitchFamily="34" charset="0"/>
              </a:rPr>
              <a:t>Titus is credited with leading the Church of Crete well into his 90s, overturning paganism and promoting the faith through his prayers and preaching. Unlike St. Timothy, St. Titus was not martyred, but died peacefully in old age.</a:t>
            </a:r>
            <a:endParaRPr lang="en-US" sz="1600" dirty="0">
              <a:latin typeface="Arial" panose="020B0604020202020204" pitchFamily="34" charset="0"/>
              <a:cs typeface="Arial" panose="020B0604020202020204" pitchFamily="34" charset="0"/>
            </a:endParaRPr>
          </a:p>
        </p:txBody>
      </p:sp>
      <p:pic>
        <p:nvPicPr>
          <p:cNvPr id="5" name="Content Placeholder 4" descr="A picture containing text, building, window&#10;&#10;Description automatically generated">
            <a:extLst>
              <a:ext uri="{FF2B5EF4-FFF2-40B4-BE49-F238E27FC236}">
                <a16:creationId xmlns:a16="http://schemas.microsoft.com/office/drawing/2014/main" id="{2C885E6F-B501-45C9-A29C-51AC688B709C}"/>
              </a:ext>
            </a:extLst>
          </p:cNvPr>
          <p:cNvPicPr>
            <a:picLocks noChangeAspect="1"/>
          </p:cNvPicPr>
          <p:nvPr/>
        </p:nvPicPr>
        <p:blipFill rotWithShape="1">
          <a:blip r:embed="rId2">
            <a:extLst>
              <a:ext uri="{28A0092B-C50C-407E-A947-70E740481C1C}">
                <a14:useLocalDpi xmlns:a14="http://schemas.microsoft.com/office/drawing/2010/main" val="0"/>
              </a:ext>
            </a:extLst>
          </a:blip>
          <a:srcRect b="19360"/>
          <a:stretch/>
        </p:blipFill>
        <p:spPr>
          <a:xfrm>
            <a:off x="6096000" y="548464"/>
            <a:ext cx="5821680" cy="5791190"/>
          </a:xfrm>
          <a:prstGeom prst="rect">
            <a:avLst/>
          </a:prstGeom>
          <a:effectLst/>
        </p:spPr>
      </p:pic>
      <p:sp>
        <p:nvSpPr>
          <p:cNvPr id="11" name="TextBox 10">
            <a:extLst>
              <a:ext uri="{FF2B5EF4-FFF2-40B4-BE49-F238E27FC236}">
                <a16:creationId xmlns:a16="http://schemas.microsoft.com/office/drawing/2014/main" id="{56F551E8-66AD-4228-92B7-DC50E3836AFE}"/>
              </a:ext>
            </a:extLst>
          </p:cNvPr>
          <p:cNvSpPr txBox="1"/>
          <p:nvPr/>
        </p:nvSpPr>
        <p:spPr>
          <a:xfrm>
            <a:off x="274320" y="6097383"/>
            <a:ext cx="5336460" cy="923330"/>
          </a:xfrm>
          <a:prstGeom prst="rect">
            <a:avLst/>
          </a:prstGeom>
          <a:noFill/>
        </p:spPr>
        <p:txBody>
          <a:bodyPr wrap="square">
            <a:spAutoFit/>
          </a:bodyPr>
          <a:lstStyle/>
          <a:p>
            <a:r>
              <a:rPr lang="en-GB" dirty="0"/>
              <a:t>Click the link below to discover more:</a:t>
            </a:r>
            <a:endParaRPr lang="en-GB" dirty="0">
              <a:hlinkClick r:id="rId3"/>
            </a:endParaRPr>
          </a:p>
          <a:p>
            <a:r>
              <a:rPr lang="en-GB" dirty="0">
                <a:hlinkClick r:id="rId3"/>
              </a:rPr>
              <a:t>https://www.youtube.com/watch?v=Sq1j7PmTR1A</a:t>
            </a:r>
            <a:endParaRPr lang="en-GB" dirty="0"/>
          </a:p>
          <a:p>
            <a:endParaRPr lang="en-GB" dirty="0"/>
          </a:p>
        </p:txBody>
      </p:sp>
    </p:spTree>
    <p:extLst>
      <p:ext uri="{BB962C8B-B14F-4D97-AF65-F5344CB8AC3E}">
        <p14:creationId xmlns:p14="http://schemas.microsoft.com/office/powerpoint/2010/main" val="292550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FE92A-05DD-40D6-AA13-9F6E6597D47D}"/>
              </a:ext>
            </a:extLst>
          </p:cNvPr>
          <p:cNvSpPr>
            <a:spLocks noGrp="1"/>
          </p:cNvSpPr>
          <p:nvPr>
            <p:ph type="title"/>
          </p:nvPr>
        </p:nvSpPr>
        <p:spPr>
          <a:xfrm>
            <a:off x="2755465" y="222621"/>
            <a:ext cx="10515600" cy="1325563"/>
          </a:xfrm>
        </p:spPr>
        <p:txBody>
          <a:bodyPr/>
          <a:lstStyle/>
          <a:p>
            <a:pPr algn="ctr"/>
            <a:r>
              <a:rPr lang="en-GB" b="1" dirty="0">
                <a:latin typeface="Arial" panose="020B0604020202020204" pitchFamily="34" charset="0"/>
                <a:cs typeface="Arial" panose="020B0604020202020204" pitchFamily="34" charset="0"/>
              </a:rPr>
              <a:t>Pope’s Prayer Intention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January 2023</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47A80D2-2236-4614-9ABA-C33C267170B2}"/>
              </a:ext>
            </a:extLst>
          </p:cNvPr>
          <p:cNvSpPr>
            <a:spLocks noGrp="1"/>
          </p:cNvSpPr>
          <p:nvPr>
            <p:ph idx="1"/>
          </p:nvPr>
        </p:nvSpPr>
        <p:spPr>
          <a:xfrm>
            <a:off x="4322618" y="1825625"/>
            <a:ext cx="7031182" cy="4351338"/>
          </a:xfrm>
        </p:spPr>
        <p:txBody>
          <a:bodyPr>
            <a:normAutofit/>
          </a:bodyPr>
          <a:lstStyle/>
          <a:p>
            <a:pPr marL="0" indent="0" algn="ctr">
              <a:buNone/>
            </a:pPr>
            <a:r>
              <a:rPr lang="en-GB" b="1" i="0" dirty="0">
                <a:solidFill>
                  <a:srgbClr val="000000"/>
                </a:solidFill>
                <a:effectLst/>
                <a:latin typeface="Arial" panose="020B0604020202020204" pitchFamily="34" charset="0"/>
                <a:cs typeface="Arial" panose="020B0604020202020204" pitchFamily="34" charset="0"/>
              </a:rPr>
              <a:t>For educators:</a:t>
            </a:r>
          </a:p>
          <a:p>
            <a:pPr marL="0" indent="0" algn="ctr">
              <a:buNone/>
            </a:pPr>
            <a:br>
              <a:rPr lang="en-GB" b="0" i="0" dirty="0">
                <a:solidFill>
                  <a:srgbClr val="000000"/>
                </a:solidFill>
                <a:effectLst/>
                <a:latin typeface="Arial" panose="020B0604020202020204" pitchFamily="34" charset="0"/>
                <a:cs typeface="Arial" panose="020B0604020202020204" pitchFamily="34" charset="0"/>
              </a:rPr>
            </a:br>
            <a:r>
              <a:rPr lang="en-GB" b="0" i="0" dirty="0">
                <a:solidFill>
                  <a:srgbClr val="000000"/>
                </a:solidFill>
                <a:effectLst/>
                <a:latin typeface="Arial" panose="020B0604020202020204" pitchFamily="34" charset="0"/>
                <a:cs typeface="Arial" panose="020B0604020202020204" pitchFamily="34" charset="0"/>
              </a:rPr>
              <a:t>We pray that educators may be credible witnesses, teaching fraternity rather than competition and helping the youngest and most vulnerable above all.</a:t>
            </a:r>
          </a:p>
          <a:p>
            <a:pPr marL="0" indent="0">
              <a:buNone/>
            </a:pPr>
            <a:endParaRPr lang="en-GB" dirty="0"/>
          </a:p>
        </p:txBody>
      </p:sp>
      <p:pic>
        <p:nvPicPr>
          <p:cNvPr id="5" name="Picture 4">
            <a:extLst>
              <a:ext uri="{FF2B5EF4-FFF2-40B4-BE49-F238E27FC236}">
                <a16:creationId xmlns:a16="http://schemas.microsoft.com/office/drawing/2014/main" id="{4C1EB53B-F8EF-4CDC-823F-2E65B7BF27E9}"/>
              </a:ext>
            </a:extLst>
          </p:cNvPr>
          <p:cNvPicPr>
            <a:picLocks noChangeAspect="1"/>
          </p:cNvPicPr>
          <p:nvPr/>
        </p:nvPicPr>
        <p:blipFill rotWithShape="1">
          <a:blip r:embed="rId2">
            <a:extLst>
              <a:ext uri="{28A0092B-C50C-407E-A947-70E740481C1C}">
                <a14:useLocalDpi xmlns:a14="http://schemas.microsoft.com/office/drawing/2010/main" val="0"/>
              </a:ext>
            </a:extLst>
          </a:blip>
          <a:srcRect r="51825"/>
          <a:stretch/>
        </p:blipFill>
        <p:spPr>
          <a:xfrm>
            <a:off x="0" y="-83127"/>
            <a:ext cx="4178737" cy="6858000"/>
          </a:xfrm>
          <a:prstGeom prst="rect">
            <a:avLst/>
          </a:prstGeom>
        </p:spPr>
      </p:pic>
    </p:spTree>
    <p:extLst>
      <p:ext uri="{BB962C8B-B14F-4D97-AF65-F5344CB8AC3E}">
        <p14:creationId xmlns:p14="http://schemas.microsoft.com/office/powerpoint/2010/main" val="2634711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person, indoor, man, woman&#10;&#10;Description automatically generated">
            <a:extLst>
              <a:ext uri="{FF2B5EF4-FFF2-40B4-BE49-F238E27FC236}">
                <a16:creationId xmlns:a16="http://schemas.microsoft.com/office/drawing/2014/main" id="{946569B2-04BA-439C-A62F-716BC153A16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1" b="21169"/>
          <a:stretch/>
        </p:blipFill>
        <p:spPr>
          <a:xfrm>
            <a:off x="5797543" y="10"/>
            <a:ext cx="6394152" cy="6857990"/>
          </a:xfrm>
          <a:prstGeom prst="rect">
            <a:avLst/>
          </a:prstGeom>
        </p:spPr>
      </p:pic>
      <p:pic>
        <p:nvPicPr>
          <p:cNvPr id="17" name="Picture 1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FBBC846D-FABA-4558-99F0-D1E056AB8F3F}"/>
              </a:ext>
            </a:extLst>
          </p:cNvPr>
          <p:cNvSpPr>
            <a:spLocks noGrp="1"/>
          </p:cNvSpPr>
          <p:nvPr>
            <p:ph type="title"/>
          </p:nvPr>
        </p:nvSpPr>
        <p:spPr>
          <a:xfrm>
            <a:off x="271598" y="162034"/>
            <a:ext cx="4803636" cy="1311664"/>
          </a:xfrm>
        </p:spPr>
        <p:txBody>
          <a:bodyPr>
            <a:normAutofit/>
          </a:bodyPr>
          <a:lstStyle/>
          <a:p>
            <a:r>
              <a:rPr lang="en-GB" sz="2800" b="1" dirty="0">
                <a:solidFill>
                  <a:srgbClr val="000000"/>
                </a:solidFill>
                <a:latin typeface="Arial" panose="020B0604020202020204" pitchFamily="34" charset="0"/>
                <a:cs typeface="Arial" panose="020B0604020202020204" pitchFamily="34" charset="0"/>
              </a:rPr>
              <a:t>27</a:t>
            </a:r>
            <a:r>
              <a:rPr lang="en-GB" sz="2800" b="1" baseline="30000" dirty="0">
                <a:solidFill>
                  <a:srgbClr val="000000"/>
                </a:solidFill>
                <a:latin typeface="Arial" panose="020B0604020202020204" pitchFamily="34" charset="0"/>
                <a:cs typeface="Arial" panose="020B0604020202020204" pitchFamily="34" charset="0"/>
              </a:rPr>
              <a:t>th</a:t>
            </a:r>
            <a:r>
              <a:rPr lang="en-GB" sz="2800" b="1" dirty="0">
                <a:solidFill>
                  <a:srgbClr val="000000"/>
                </a:solidFill>
                <a:latin typeface="Arial" panose="020B0604020202020204" pitchFamily="34" charset="0"/>
                <a:cs typeface="Arial" panose="020B0604020202020204" pitchFamily="34" charset="0"/>
              </a:rPr>
              <a:t> January</a:t>
            </a:r>
            <a:br>
              <a:rPr lang="en-GB" sz="2800" b="1" dirty="0">
                <a:solidFill>
                  <a:srgbClr val="000000"/>
                </a:solidFill>
                <a:latin typeface="Arial" panose="020B0604020202020204" pitchFamily="34" charset="0"/>
                <a:cs typeface="Arial" panose="020B0604020202020204" pitchFamily="34" charset="0"/>
              </a:rPr>
            </a:br>
            <a:r>
              <a:rPr lang="en-GB" sz="2800" b="1" dirty="0">
                <a:solidFill>
                  <a:srgbClr val="000000"/>
                </a:solidFill>
                <a:latin typeface="Arial" panose="020B0604020202020204" pitchFamily="34" charset="0"/>
                <a:cs typeface="Arial" panose="020B0604020202020204" pitchFamily="34" charset="0"/>
              </a:rPr>
              <a:t>Memorial of </a:t>
            </a:r>
            <a:br>
              <a:rPr lang="en-GB" sz="2800" b="1" dirty="0">
                <a:solidFill>
                  <a:srgbClr val="000000"/>
                </a:solidFill>
                <a:latin typeface="Arial" panose="020B0604020202020204" pitchFamily="34" charset="0"/>
                <a:cs typeface="Arial" panose="020B0604020202020204" pitchFamily="34" charset="0"/>
              </a:rPr>
            </a:br>
            <a:r>
              <a:rPr lang="en-GB" sz="2800" b="1" dirty="0">
                <a:solidFill>
                  <a:srgbClr val="000000"/>
                </a:solidFill>
                <a:latin typeface="Arial" panose="020B0604020202020204" pitchFamily="34" charset="0"/>
                <a:cs typeface="Arial" panose="020B0604020202020204" pitchFamily="34" charset="0"/>
              </a:rPr>
              <a:t>Blessed Edward </a:t>
            </a:r>
            <a:r>
              <a:rPr lang="en-GB" sz="2800" b="1" dirty="0" err="1">
                <a:solidFill>
                  <a:srgbClr val="000000"/>
                </a:solidFill>
                <a:latin typeface="Arial" panose="020B0604020202020204" pitchFamily="34" charset="0"/>
                <a:cs typeface="Arial" panose="020B0604020202020204" pitchFamily="34" charset="0"/>
              </a:rPr>
              <a:t>Oldcorne</a:t>
            </a:r>
            <a:r>
              <a:rPr lang="en-GB" sz="2800" dirty="0">
                <a:solidFill>
                  <a:srgbClr val="000000"/>
                </a:solidFill>
              </a:rPr>
              <a:t>	</a:t>
            </a:r>
          </a:p>
        </p:txBody>
      </p:sp>
      <p:sp>
        <p:nvSpPr>
          <p:cNvPr id="9" name="Content Placeholder 8">
            <a:extLst>
              <a:ext uri="{FF2B5EF4-FFF2-40B4-BE49-F238E27FC236}">
                <a16:creationId xmlns:a16="http://schemas.microsoft.com/office/drawing/2014/main" id="{5BC210C3-16F9-4EDC-9305-64F16A1D9B58}"/>
              </a:ext>
            </a:extLst>
          </p:cNvPr>
          <p:cNvSpPr>
            <a:spLocks noGrp="1"/>
          </p:cNvSpPr>
          <p:nvPr>
            <p:ph idx="1"/>
          </p:nvPr>
        </p:nvSpPr>
        <p:spPr>
          <a:xfrm>
            <a:off x="0" y="1473699"/>
            <a:ext cx="6095999" cy="5384292"/>
          </a:xfrm>
        </p:spPr>
        <p:txBody>
          <a:bodyPr anchor="ctr">
            <a:normAutofit fontScale="92500" lnSpcReduction="10000"/>
          </a:bodyPr>
          <a:lstStyle/>
          <a:p>
            <a:pPr>
              <a:lnSpc>
                <a:spcPct val="100000"/>
              </a:lnSpc>
              <a:spcBef>
                <a:spcPts val="0"/>
              </a:spcBef>
            </a:pPr>
            <a:r>
              <a:rPr lang="en-GB" sz="2400" dirty="0">
                <a:solidFill>
                  <a:srgbClr val="000000"/>
                </a:solidFill>
                <a:latin typeface="Arial" panose="020B0604020202020204" pitchFamily="34" charset="0"/>
                <a:cs typeface="Arial" panose="020B0604020202020204" pitchFamily="34" charset="0"/>
              </a:rPr>
              <a:t>Blessed Edward </a:t>
            </a:r>
            <a:r>
              <a:rPr lang="en-GB" sz="2400" dirty="0" err="1">
                <a:solidFill>
                  <a:srgbClr val="000000"/>
                </a:solidFill>
                <a:latin typeface="Arial" panose="020B0604020202020204" pitchFamily="34" charset="0"/>
                <a:cs typeface="Arial" panose="020B0604020202020204" pitchFamily="34" charset="0"/>
              </a:rPr>
              <a:t>Oldcorne</a:t>
            </a:r>
            <a:r>
              <a:rPr lang="en-GB" sz="2400" dirty="0">
                <a:solidFill>
                  <a:srgbClr val="000000"/>
                </a:solidFill>
                <a:latin typeface="Arial" panose="020B0604020202020204" pitchFamily="34" charset="0"/>
                <a:cs typeface="Arial" panose="020B0604020202020204" pitchFamily="34" charset="0"/>
              </a:rPr>
              <a:t> was born in York in 1661. He left England to study in France and also went to college in Rome to train to be a priest. </a:t>
            </a:r>
          </a:p>
          <a:p>
            <a:pPr>
              <a:lnSpc>
                <a:spcPct val="100000"/>
              </a:lnSpc>
              <a:spcBef>
                <a:spcPts val="0"/>
              </a:spcBef>
            </a:pPr>
            <a:r>
              <a:rPr lang="en-GB" sz="2400" dirty="0">
                <a:solidFill>
                  <a:srgbClr val="000000"/>
                </a:solidFill>
                <a:latin typeface="Arial" panose="020B0604020202020204" pitchFamily="34" charset="0"/>
                <a:cs typeface="Arial" panose="020B0604020202020204" pitchFamily="34" charset="0"/>
              </a:rPr>
              <a:t>In 1588 he risked his life by returning to England with a small group of other priests. They spent their first night hiding in a wood. </a:t>
            </a:r>
          </a:p>
          <a:p>
            <a:pPr>
              <a:lnSpc>
                <a:spcPct val="100000"/>
              </a:lnSpc>
              <a:spcBef>
                <a:spcPts val="0"/>
              </a:spcBef>
            </a:pPr>
            <a:r>
              <a:rPr lang="en-GB" sz="2400" dirty="0">
                <a:solidFill>
                  <a:srgbClr val="000000"/>
                </a:solidFill>
                <a:latin typeface="Arial" panose="020B0604020202020204" pitchFamily="34" charset="0"/>
                <a:cs typeface="Arial" panose="020B0604020202020204" pitchFamily="34" charset="0"/>
              </a:rPr>
              <a:t>He risked his life many times by venturing out of hiding places to speak to people and bring them back to the Catholic faith. </a:t>
            </a:r>
          </a:p>
          <a:p>
            <a:pPr>
              <a:lnSpc>
                <a:spcPct val="100000"/>
              </a:lnSpc>
              <a:spcBef>
                <a:spcPts val="0"/>
              </a:spcBef>
            </a:pPr>
            <a:r>
              <a:rPr lang="en-GB" sz="2400" dirty="0">
                <a:solidFill>
                  <a:srgbClr val="000000"/>
                </a:solidFill>
                <a:latin typeface="Arial" panose="020B0604020202020204" pitchFamily="34" charset="0"/>
                <a:cs typeface="Arial" panose="020B0604020202020204" pitchFamily="34" charset="0"/>
              </a:rPr>
              <a:t>He was eventually caught, charged with treason and accused of being involved in the gunpowder plot. </a:t>
            </a:r>
          </a:p>
          <a:p>
            <a:pPr>
              <a:lnSpc>
                <a:spcPct val="100000"/>
              </a:lnSpc>
              <a:spcBef>
                <a:spcPts val="0"/>
              </a:spcBef>
            </a:pPr>
            <a:r>
              <a:rPr lang="en-GB" sz="2400" dirty="0">
                <a:solidFill>
                  <a:srgbClr val="000000"/>
                </a:solidFill>
                <a:latin typeface="Arial" panose="020B0604020202020204" pitchFamily="34" charset="0"/>
                <a:cs typeface="Arial" panose="020B0604020202020204" pitchFamily="34" charset="0"/>
              </a:rPr>
              <a:t>He was executed at Red Hill on April 7th 1606. </a:t>
            </a:r>
          </a:p>
          <a:p>
            <a:pPr marL="0" indent="0">
              <a:buNone/>
            </a:pPr>
            <a:r>
              <a:rPr lang="en-GB" sz="2400" b="1" dirty="0">
                <a:solidFill>
                  <a:srgbClr val="000000"/>
                </a:solidFill>
              </a:rPr>
              <a:t>Blessed Edward </a:t>
            </a:r>
            <a:r>
              <a:rPr lang="en-GB" sz="2400" b="1" dirty="0" err="1">
                <a:solidFill>
                  <a:srgbClr val="000000"/>
                </a:solidFill>
              </a:rPr>
              <a:t>Oldcorne</a:t>
            </a:r>
            <a:r>
              <a:rPr lang="en-GB" sz="2400" b="1" dirty="0">
                <a:solidFill>
                  <a:srgbClr val="000000"/>
                </a:solidFill>
              </a:rPr>
              <a:t>… Pray for us.</a:t>
            </a:r>
            <a:endParaRPr lang="en-GB" sz="1600" b="1" dirty="0">
              <a:solidFill>
                <a:srgbClr val="000000"/>
              </a:solidFill>
            </a:endParaRPr>
          </a:p>
          <a:p>
            <a:endParaRPr lang="en-US" sz="1600" dirty="0">
              <a:solidFill>
                <a:srgbClr val="000000"/>
              </a:solidFill>
            </a:endParaRPr>
          </a:p>
        </p:txBody>
      </p:sp>
    </p:spTree>
    <p:extLst>
      <p:ext uri="{BB962C8B-B14F-4D97-AF65-F5344CB8AC3E}">
        <p14:creationId xmlns:p14="http://schemas.microsoft.com/office/powerpoint/2010/main" val="3312436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BC846D-FABA-4558-99F0-D1E056AB8F3F}"/>
              </a:ext>
            </a:extLst>
          </p:cNvPr>
          <p:cNvSpPr>
            <a:spLocks noGrp="1"/>
          </p:cNvSpPr>
          <p:nvPr>
            <p:ph type="title"/>
          </p:nvPr>
        </p:nvSpPr>
        <p:spPr>
          <a:xfrm>
            <a:off x="502787" y="638175"/>
            <a:ext cx="4045462" cy="5581649"/>
          </a:xfrm>
        </p:spPr>
        <p:txBody>
          <a:bodyPr vert="horz" lIns="91440" tIns="45720" rIns="91440" bIns="45720" rtlCol="0" anchor="ctr">
            <a:normAutofit fontScale="90000"/>
          </a:bodyPr>
          <a:lstStyle/>
          <a:p>
            <a:pPr algn="ctr"/>
            <a:r>
              <a:rPr lang="en-US" sz="2700" b="1" kern="1200" dirty="0">
                <a:solidFill>
                  <a:srgbClr val="FFFFFF"/>
                </a:solidFill>
                <a:latin typeface="Arial" panose="020B0604020202020204" pitchFamily="34" charset="0"/>
                <a:cs typeface="Arial" panose="020B0604020202020204" pitchFamily="34" charset="0"/>
              </a:rPr>
              <a:t>28</a:t>
            </a:r>
            <a:r>
              <a:rPr lang="en-US" sz="2700" b="1" kern="1200" baseline="30000" dirty="0">
                <a:solidFill>
                  <a:srgbClr val="FFFFFF"/>
                </a:solidFill>
                <a:latin typeface="Arial" panose="020B0604020202020204" pitchFamily="34" charset="0"/>
                <a:cs typeface="Arial" panose="020B0604020202020204" pitchFamily="34" charset="0"/>
              </a:rPr>
              <a:t>th</a:t>
            </a:r>
            <a:r>
              <a:rPr lang="en-US" sz="2700" b="1" kern="1200" dirty="0">
                <a:solidFill>
                  <a:srgbClr val="FFFFFF"/>
                </a:solidFill>
                <a:latin typeface="Arial" panose="020B0604020202020204" pitchFamily="34" charset="0"/>
                <a:cs typeface="Arial" panose="020B0604020202020204" pitchFamily="34" charset="0"/>
              </a:rPr>
              <a:t> January</a:t>
            </a:r>
            <a:br>
              <a:rPr lang="en-US" sz="2700" b="1" kern="1200" dirty="0">
                <a:solidFill>
                  <a:srgbClr val="FFFFFF"/>
                </a:solidFill>
                <a:latin typeface="Arial" panose="020B0604020202020204" pitchFamily="34" charset="0"/>
                <a:cs typeface="Arial" panose="020B0604020202020204" pitchFamily="34" charset="0"/>
              </a:rPr>
            </a:br>
            <a:r>
              <a:rPr lang="en-US" sz="2700" b="1" kern="1200" dirty="0">
                <a:solidFill>
                  <a:srgbClr val="FFFFFF"/>
                </a:solidFill>
                <a:latin typeface="Arial" panose="020B0604020202020204" pitchFamily="34" charset="0"/>
                <a:cs typeface="Arial" panose="020B0604020202020204" pitchFamily="34" charset="0"/>
              </a:rPr>
              <a:t>Memorial of St Thomas Aquinas, Priest, Doctor of the Church</a:t>
            </a:r>
            <a:br>
              <a:rPr lang="en-US" sz="2700" b="1" kern="1200" dirty="0">
                <a:solidFill>
                  <a:srgbClr val="FFFFFF"/>
                </a:solidFill>
                <a:latin typeface="Arial" panose="020B0604020202020204" pitchFamily="34" charset="0"/>
                <a:cs typeface="Arial" panose="020B0604020202020204" pitchFamily="34" charset="0"/>
              </a:rPr>
            </a:br>
            <a:r>
              <a:rPr lang="en-GB" sz="2700" dirty="0">
                <a:solidFill>
                  <a:schemeClr val="bg1"/>
                </a:solidFill>
                <a:latin typeface="Arial" panose="020B0604020202020204" pitchFamily="34" charset="0"/>
                <a:cs typeface="Arial" panose="020B0604020202020204" pitchFamily="34" charset="0"/>
              </a:rPr>
              <a:t>Saint Thomas Aquinas Biography. Saint, Theologian, Priest </a:t>
            </a:r>
            <a:r>
              <a:rPr lang="en-GB" sz="2700" b="1" dirty="0">
                <a:solidFill>
                  <a:schemeClr val="bg1"/>
                </a:solidFill>
                <a:latin typeface="Arial" panose="020B0604020202020204" pitchFamily="34" charset="0"/>
                <a:cs typeface="Arial" panose="020B0604020202020204" pitchFamily="34" charset="0"/>
              </a:rPr>
              <a:t>(c. 1225–1274)</a:t>
            </a:r>
            <a:r>
              <a:rPr lang="en-GB" sz="2700" dirty="0">
                <a:solidFill>
                  <a:schemeClr val="bg1"/>
                </a:solidFill>
                <a:latin typeface="Arial" panose="020B0604020202020204" pitchFamily="34" charset="0"/>
                <a:cs typeface="Arial" panose="020B0604020202020204" pitchFamily="34" charset="0"/>
              </a:rPr>
              <a:t> </a:t>
            </a:r>
            <a:br>
              <a:rPr lang="en-GB" sz="2700" dirty="0">
                <a:solidFill>
                  <a:schemeClr val="bg1"/>
                </a:solidFill>
                <a:latin typeface="Arial" panose="020B0604020202020204" pitchFamily="34" charset="0"/>
                <a:cs typeface="Arial" panose="020B0604020202020204" pitchFamily="34" charset="0"/>
              </a:rPr>
            </a:br>
            <a:r>
              <a:rPr lang="en-GB" sz="2700" dirty="0">
                <a:solidFill>
                  <a:schemeClr val="bg1"/>
                </a:solidFill>
                <a:latin typeface="Arial" panose="020B0604020202020204" pitchFamily="34" charset="0"/>
                <a:cs typeface="Arial" panose="020B0604020202020204" pitchFamily="34" charset="0"/>
              </a:rPr>
              <a:t>Italian Dominican theologian Saint Thomas Aquinas was one of the most influential medieval thinkers of Scholasticism and the father of the Thomistic school of theology. </a:t>
            </a:r>
            <a:br>
              <a:rPr lang="en-GB" sz="2700" dirty="0">
                <a:solidFill>
                  <a:schemeClr val="bg1"/>
                </a:solidFill>
                <a:latin typeface="Arial" panose="020B0604020202020204" pitchFamily="34" charset="0"/>
                <a:cs typeface="Arial" panose="020B0604020202020204" pitchFamily="34" charset="0"/>
              </a:rPr>
            </a:br>
            <a:r>
              <a:rPr lang="en-GB" sz="2700" dirty="0">
                <a:solidFill>
                  <a:schemeClr val="bg1"/>
                </a:solidFill>
                <a:latin typeface="Arial" panose="020B0604020202020204" pitchFamily="34" charset="0"/>
                <a:cs typeface="Arial" panose="020B0604020202020204" pitchFamily="34" charset="0"/>
              </a:rPr>
              <a:t>Philosopher and theologian.</a:t>
            </a:r>
            <a:br>
              <a:rPr lang="en-US" sz="1900" kern="1200" dirty="0">
                <a:solidFill>
                  <a:srgbClr val="FFFFFF"/>
                </a:solidFill>
                <a:latin typeface="+mj-lt"/>
                <a:ea typeface="+mj-ea"/>
                <a:cs typeface="+mj-cs"/>
              </a:rPr>
            </a:br>
            <a:endParaRPr lang="en-US" sz="1900" kern="1200" dirty="0">
              <a:solidFill>
                <a:srgbClr val="FFFFFF"/>
              </a:solidFill>
              <a:latin typeface="+mj-lt"/>
              <a:ea typeface="+mj-ea"/>
              <a:cs typeface="+mj-cs"/>
            </a:endParaRPr>
          </a:p>
        </p:txBody>
      </p:sp>
      <p:pic>
        <p:nvPicPr>
          <p:cNvPr id="9" name="Content Placeholder 8" descr="A picture containing person, indoor, man, standing&#10;&#10;Description automatically generated">
            <a:extLst>
              <a:ext uri="{FF2B5EF4-FFF2-40B4-BE49-F238E27FC236}">
                <a16:creationId xmlns:a16="http://schemas.microsoft.com/office/drawing/2014/main" id="{5A8D69A7-051D-4880-BBAD-BEA1E2DBE0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6631" y="0"/>
            <a:ext cx="4778049" cy="6815352"/>
          </a:xfrm>
          <a:effectLst>
            <a:softEdge rad="228600"/>
          </a:effectLst>
        </p:spPr>
      </p:pic>
    </p:spTree>
    <p:extLst>
      <p:ext uri="{BB962C8B-B14F-4D97-AF65-F5344CB8AC3E}">
        <p14:creationId xmlns:p14="http://schemas.microsoft.com/office/powerpoint/2010/main" val="3177606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846D-FABA-4558-99F0-D1E056AB8F3F}"/>
              </a:ext>
            </a:extLst>
          </p:cNvPr>
          <p:cNvSpPr>
            <a:spLocks noGrp="1"/>
          </p:cNvSpPr>
          <p:nvPr>
            <p:ph type="title"/>
          </p:nvPr>
        </p:nvSpPr>
        <p:spPr>
          <a:xfrm>
            <a:off x="6096000" y="-731415"/>
            <a:ext cx="6837027" cy="2762250"/>
          </a:xfrm>
        </p:spPr>
        <p:txBody>
          <a:bodyPr vert="horz" lIns="91440" tIns="45720" rIns="91440" bIns="45720" rtlCol="0" anchor="b">
            <a:normAutofit/>
          </a:bodyPr>
          <a:lstStyle/>
          <a:p>
            <a:r>
              <a:rPr lang="en-US" sz="3300" dirty="0">
                <a:latin typeface="Arial" panose="020B0604020202020204" pitchFamily="34" charset="0"/>
                <a:cs typeface="Arial" panose="020B0604020202020204" pitchFamily="34" charset="0"/>
              </a:rPr>
              <a:t>31</a:t>
            </a:r>
            <a:r>
              <a:rPr lang="en-US" sz="3300" baseline="30000" dirty="0">
                <a:latin typeface="Arial" panose="020B0604020202020204" pitchFamily="34" charset="0"/>
                <a:cs typeface="Arial" panose="020B0604020202020204" pitchFamily="34" charset="0"/>
              </a:rPr>
              <a:t>st</a:t>
            </a:r>
            <a:r>
              <a:rPr lang="en-US" sz="3300" dirty="0">
                <a:latin typeface="Arial" panose="020B0604020202020204" pitchFamily="34" charset="0"/>
                <a:cs typeface="Arial" panose="020B0604020202020204" pitchFamily="34" charset="0"/>
              </a:rPr>
              <a:t> January</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Memorial of St. John Bosco</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(Patron Saint of school children)</a:t>
            </a:r>
            <a:br>
              <a:rPr lang="en-US" sz="3300" dirty="0">
                <a:latin typeface="Arial" panose="020B0604020202020204" pitchFamily="34" charset="0"/>
                <a:cs typeface="Arial" panose="020B0604020202020204" pitchFamily="34" charset="0"/>
              </a:rPr>
            </a:br>
            <a:r>
              <a:rPr lang="en-US" sz="3300" dirty="0"/>
              <a:t>	</a:t>
            </a:r>
          </a:p>
        </p:txBody>
      </p:sp>
      <p:pic>
        <p:nvPicPr>
          <p:cNvPr id="6" name="Content Placeholder 5" descr="A vintage photo of a person&#10;&#10;Description automatically generated">
            <a:extLst>
              <a:ext uri="{FF2B5EF4-FFF2-40B4-BE49-F238E27FC236}">
                <a16:creationId xmlns:a16="http://schemas.microsoft.com/office/drawing/2014/main" id="{FEC3C8A4-DEF1-4217-BFAD-83687ADB576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1481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2" name="Rectangle 11">
            <a:extLst>
              <a:ext uri="{FF2B5EF4-FFF2-40B4-BE49-F238E27FC236}">
                <a16:creationId xmlns:a16="http://schemas.microsoft.com/office/drawing/2014/main" id="{9DE1B990-B1F2-438B-ACFD-753F62659400}"/>
              </a:ext>
            </a:extLst>
          </p:cNvPr>
          <p:cNvSpPr/>
          <p:nvPr/>
        </p:nvSpPr>
        <p:spPr>
          <a:xfrm>
            <a:off x="6167846" y="1504611"/>
            <a:ext cx="6024134" cy="5418599"/>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John Bosco</a:t>
            </a:r>
            <a:r>
              <a:rPr lang="en-GB" sz="2000" dirty="0">
                <a:latin typeface="Arial" panose="020B0604020202020204" pitchFamily="34" charset="0"/>
                <a:ea typeface="Calibri" panose="020F0502020204030204" pitchFamily="34" charset="0"/>
                <a:cs typeface="Arial" panose="020B0604020202020204" pitchFamily="34" charset="0"/>
              </a:rPr>
              <a:t> (16 August 1815– 31 January 1888), popularly known as </a:t>
            </a:r>
            <a:r>
              <a:rPr lang="en-GB" sz="2000" b="1" dirty="0">
                <a:latin typeface="Arial" panose="020B0604020202020204" pitchFamily="34" charset="0"/>
                <a:ea typeface="Calibri" panose="020F0502020204030204" pitchFamily="34" charset="0"/>
                <a:cs typeface="Arial" panose="020B0604020202020204" pitchFamily="34" charset="0"/>
              </a:rPr>
              <a:t>Don Bosco</a:t>
            </a:r>
            <a:r>
              <a:rPr lang="en-GB" sz="2000" dirty="0">
                <a:latin typeface="Arial" panose="020B0604020202020204" pitchFamily="34" charset="0"/>
                <a:ea typeface="Calibri" panose="020F0502020204030204" pitchFamily="34" charset="0"/>
                <a:cs typeface="Arial" panose="020B0604020202020204" pitchFamily="34" charset="0"/>
              </a:rPr>
              <a:t> was an Italian Roman Catholic priest, educator, and writer of the 19th century. </a:t>
            </a: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Arial" panose="020B0604020202020204" pitchFamily="34" charset="0"/>
              </a:rPr>
              <a:t>While working in Turin, where the population suffered many of the ill-effects of industrialization and urbanization, he dedicated his life to the betterment and education of street children, juvenile delinquents, and other disadvantaged youth. </a:t>
            </a:r>
          </a:p>
          <a:p>
            <a:pPr marL="342900" indent="-342900">
              <a:lnSpc>
                <a:spcPct val="107000"/>
              </a:lnSpc>
              <a:spcAft>
                <a:spcPts val="8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Arial" panose="020B0604020202020204" pitchFamily="34" charset="0"/>
              </a:rPr>
              <a:t>He developed teaching methods based on love rather than punishment, a method that became known as the Salesian Preventive System.</a:t>
            </a:r>
          </a:p>
          <a:p>
            <a:pPr>
              <a:lnSpc>
                <a:spcPct val="107000"/>
              </a:lnSpc>
              <a:spcAft>
                <a:spcPts val="800"/>
              </a:spcAft>
            </a:pPr>
            <a:r>
              <a:rPr lang="en-GB" sz="2000" b="1" dirty="0">
                <a:latin typeface="Arial" panose="020B0604020202020204" pitchFamily="34" charset="0"/>
                <a:ea typeface="Calibri" panose="020F0502020204030204" pitchFamily="34" charset="0"/>
                <a:cs typeface="Arial" panose="020B0604020202020204" pitchFamily="34" charset="0"/>
              </a:rPr>
              <a:t>St. John Bosco…</a:t>
            </a:r>
            <a:endParaRPr lang="en-GB"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b="1" dirty="0">
                <a:latin typeface="Arial" panose="020B0604020202020204" pitchFamily="34" charset="0"/>
                <a:ea typeface="Calibri" panose="020F0502020204030204" pitchFamily="34" charset="0"/>
                <a:cs typeface="Arial" panose="020B0604020202020204" pitchFamily="34" charset="0"/>
              </a:rPr>
              <a:t>		Pray for us. </a:t>
            </a:r>
            <a:endParaRPr lang="en-GB"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3660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FE92A-05DD-40D6-AA13-9F6E6597D47D}"/>
              </a:ext>
            </a:extLst>
          </p:cNvPr>
          <p:cNvSpPr>
            <a:spLocks noGrp="1"/>
          </p:cNvSpPr>
          <p:nvPr>
            <p:ph type="title"/>
          </p:nvPr>
        </p:nvSpPr>
        <p:spPr>
          <a:xfrm>
            <a:off x="2755465" y="222621"/>
            <a:ext cx="10515600" cy="1325563"/>
          </a:xfrm>
        </p:spPr>
        <p:txBody>
          <a:bodyPr/>
          <a:lstStyle/>
          <a:p>
            <a:pPr algn="ctr"/>
            <a:r>
              <a:rPr lang="en-GB" b="1" i="1" dirty="0">
                <a:latin typeface="Arial" panose="020B0604020202020204" pitchFamily="34" charset="0"/>
                <a:cs typeface="Arial" panose="020B0604020202020204" pitchFamily="34" charset="0"/>
              </a:rPr>
              <a:t>Pope’s Prayer Intention </a:t>
            </a:r>
            <a:br>
              <a:rPr lang="en-GB" b="1" i="1" dirty="0">
                <a:latin typeface="Arial" panose="020B0604020202020204" pitchFamily="34" charset="0"/>
                <a:cs typeface="Arial" panose="020B0604020202020204" pitchFamily="34" charset="0"/>
              </a:rPr>
            </a:br>
            <a:r>
              <a:rPr lang="en-GB" b="1" i="1" dirty="0">
                <a:latin typeface="Arial" panose="020B0604020202020204" pitchFamily="34" charset="0"/>
                <a:cs typeface="Arial" panose="020B0604020202020204" pitchFamily="34" charset="0"/>
              </a:rPr>
              <a:t>February 2023</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47A80D2-2236-4614-9ABA-C33C267170B2}"/>
              </a:ext>
            </a:extLst>
          </p:cNvPr>
          <p:cNvSpPr>
            <a:spLocks noGrp="1"/>
          </p:cNvSpPr>
          <p:nvPr>
            <p:ph idx="1"/>
          </p:nvPr>
        </p:nvSpPr>
        <p:spPr>
          <a:xfrm>
            <a:off x="4322618" y="1825625"/>
            <a:ext cx="7031182" cy="4351338"/>
          </a:xfrm>
        </p:spPr>
        <p:txBody>
          <a:bodyPr>
            <a:normAutofit/>
          </a:bodyPr>
          <a:lstStyle/>
          <a:p>
            <a:pPr marL="0" indent="0" algn="ctr">
              <a:buNone/>
            </a:pPr>
            <a:r>
              <a:rPr lang="en-GB" b="1" i="0" u="none" strike="noStrike" dirty="0">
                <a:effectLst/>
                <a:latin typeface="Arial" panose="020B0604020202020204" pitchFamily="34" charset="0"/>
                <a:cs typeface="Arial" panose="020B0604020202020204" pitchFamily="34" charset="0"/>
              </a:rPr>
              <a:t>Universal Intention:</a:t>
            </a:r>
          </a:p>
          <a:p>
            <a:pPr marL="0" indent="0" algn="ctr">
              <a:buNone/>
            </a:pPr>
            <a:r>
              <a:rPr lang="en-GB" b="1" i="0" dirty="0">
                <a:solidFill>
                  <a:srgbClr val="000000"/>
                </a:solidFill>
                <a:effectLst/>
                <a:latin typeface="Arial" panose="020B0604020202020204" pitchFamily="34" charset="0"/>
                <a:cs typeface="Arial" panose="020B0604020202020204" pitchFamily="34" charset="0"/>
              </a:rPr>
              <a:t>For parishes</a:t>
            </a:r>
          </a:p>
          <a:p>
            <a:pPr marL="0" indent="0" algn="ctr">
              <a:buNone/>
            </a:pPr>
            <a:br>
              <a:rPr lang="en-GB" b="0" i="0" dirty="0">
                <a:solidFill>
                  <a:srgbClr val="000000"/>
                </a:solidFill>
                <a:effectLst/>
                <a:latin typeface="Arial" panose="020B0604020202020204" pitchFamily="34" charset="0"/>
                <a:cs typeface="Arial" panose="020B0604020202020204" pitchFamily="34" charset="0"/>
              </a:rPr>
            </a:br>
            <a:r>
              <a:rPr lang="en-GB" b="0" i="0" dirty="0">
                <a:solidFill>
                  <a:srgbClr val="000000"/>
                </a:solidFill>
                <a:effectLst/>
                <a:latin typeface="Arial" panose="020B0604020202020204" pitchFamily="34" charset="0"/>
                <a:cs typeface="Arial" panose="020B0604020202020204" pitchFamily="34" charset="0"/>
              </a:rPr>
              <a:t>We pray that parishes, placing communion at the centre, may increasingly become communities of faith, fraternity and welcome towards those most in need.</a:t>
            </a:r>
          </a:p>
          <a:p>
            <a:pPr marL="0" indent="0">
              <a:buNone/>
            </a:pPr>
            <a:endParaRPr lang="en-GB" dirty="0"/>
          </a:p>
        </p:txBody>
      </p:sp>
      <p:pic>
        <p:nvPicPr>
          <p:cNvPr id="5" name="Picture 4">
            <a:extLst>
              <a:ext uri="{FF2B5EF4-FFF2-40B4-BE49-F238E27FC236}">
                <a16:creationId xmlns:a16="http://schemas.microsoft.com/office/drawing/2014/main" id="{4C1EB53B-F8EF-4CDC-823F-2E65B7BF27E9}"/>
              </a:ext>
            </a:extLst>
          </p:cNvPr>
          <p:cNvPicPr>
            <a:picLocks noChangeAspect="1"/>
          </p:cNvPicPr>
          <p:nvPr/>
        </p:nvPicPr>
        <p:blipFill rotWithShape="1">
          <a:blip r:embed="rId2">
            <a:extLst>
              <a:ext uri="{28A0092B-C50C-407E-A947-70E740481C1C}">
                <a14:useLocalDpi xmlns:a14="http://schemas.microsoft.com/office/drawing/2010/main" val="0"/>
              </a:ext>
            </a:extLst>
          </a:blip>
          <a:srcRect r="51825"/>
          <a:stretch/>
        </p:blipFill>
        <p:spPr>
          <a:xfrm>
            <a:off x="0" y="-83127"/>
            <a:ext cx="4178737" cy="6858000"/>
          </a:xfrm>
          <a:prstGeom prst="rect">
            <a:avLst/>
          </a:prstGeom>
        </p:spPr>
      </p:pic>
    </p:spTree>
    <p:extLst>
      <p:ext uri="{BB962C8B-B14F-4D97-AF65-F5344CB8AC3E}">
        <p14:creationId xmlns:p14="http://schemas.microsoft.com/office/powerpoint/2010/main" val="3986326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group of people in costumes&#10;&#10;Description automatically generated">
            <a:extLst>
              <a:ext uri="{FF2B5EF4-FFF2-40B4-BE49-F238E27FC236}">
                <a16:creationId xmlns:a16="http://schemas.microsoft.com/office/drawing/2014/main" id="{3C1BE4C9-BD74-4785-B5D3-6257BB93A896}"/>
              </a:ext>
            </a:extLst>
          </p:cNvPr>
          <p:cNvPicPr>
            <a:picLocks noGrp="1" noChangeAspect="1"/>
          </p:cNvPicPr>
          <p:nvPr>
            <p:ph idx="1"/>
          </p:nvPr>
        </p:nvPicPr>
        <p:blipFill rotWithShape="1">
          <a:blip r:embed="rId2">
            <a:alphaModFix amt="50000"/>
            <a:extLst>
              <a:ext uri="{28A0092B-C50C-407E-A947-70E740481C1C}">
                <a14:useLocalDpi xmlns:a14="http://schemas.microsoft.com/office/drawing/2010/main" val="0"/>
              </a:ext>
            </a:extLst>
          </a:blip>
          <a:srcRect b="25000"/>
          <a:stretch/>
        </p:blipFill>
        <p:spPr>
          <a:xfrm>
            <a:off x="20" y="1"/>
            <a:ext cx="12191980" cy="6857999"/>
          </a:xfrm>
          <a:prstGeom prst="rect">
            <a:avLst/>
          </a:prstGeom>
        </p:spPr>
      </p:pic>
      <p:sp>
        <p:nvSpPr>
          <p:cNvPr id="2" name="Title 1">
            <a:extLst>
              <a:ext uri="{FF2B5EF4-FFF2-40B4-BE49-F238E27FC236}">
                <a16:creationId xmlns:a16="http://schemas.microsoft.com/office/drawing/2014/main" id="{6C6709B1-5E5E-417E-BC4E-8F529ABD9428}"/>
              </a:ext>
            </a:extLst>
          </p:cNvPr>
          <p:cNvSpPr>
            <a:spLocks noGrp="1"/>
          </p:cNvSpPr>
          <p:nvPr>
            <p:ph type="title"/>
          </p:nvPr>
        </p:nvSpPr>
        <p:spPr>
          <a:xfrm>
            <a:off x="1524000" y="3957481"/>
            <a:ext cx="9144000" cy="2900518"/>
          </a:xfrm>
        </p:spPr>
        <p:txBody>
          <a:bodyPr vert="horz" lIns="91440" tIns="45720" rIns="91440" bIns="45720" rtlCol="0" anchor="b">
            <a:normAutofit/>
          </a:bodyPr>
          <a:lstStyle/>
          <a:p>
            <a:pPr algn="ctr"/>
            <a:r>
              <a:rPr lang="en-US" sz="6000" b="1" dirty="0">
                <a:solidFill>
                  <a:srgbClr val="FFFFFF"/>
                </a:solidFill>
              </a:rPr>
              <a:t>2</a:t>
            </a:r>
            <a:r>
              <a:rPr lang="en-US" sz="6000" b="1" baseline="30000" dirty="0">
                <a:solidFill>
                  <a:srgbClr val="FFFFFF"/>
                </a:solidFill>
              </a:rPr>
              <a:t>nd</a:t>
            </a:r>
            <a:r>
              <a:rPr lang="en-US" sz="6000" b="1" dirty="0">
                <a:solidFill>
                  <a:srgbClr val="FFFFFF"/>
                </a:solidFill>
              </a:rPr>
              <a:t> February </a:t>
            </a:r>
            <a:br>
              <a:rPr lang="en-US" sz="6000" b="1" dirty="0">
                <a:solidFill>
                  <a:srgbClr val="FFFFFF"/>
                </a:solidFill>
              </a:rPr>
            </a:br>
            <a:r>
              <a:rPr lang="en-US" sz="6000" b="1" dirty="0">
                <a:solidFill>
                  <a:srgbClr val="FFFFFF"/>
                </a:solidFill>
              </a:rPr>
              <a:t>Feast of the Presentation of the Lord</a:t>
            </a:r>
          </a:p>
        </p:txBody>
      </p:sp>
    </p:spTree>
    <p:extLst>
      <p:ext uri="{BB962C8B-B14F-4D97-AF65-F5344CB8AC3E}">
        <p14:creationId xmlns:p14="http://schemas.microsoft.com/office/powerpoint/2010/main" val="313432199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506AF-919F-4306-B537-B0C08586BAC7}"/>
              </a:ext>
            </a:extLst>
          </p:cNvPr>
          <p:cNvSpPr>
            <a:spLocks noGrp="1"/>
          </p:cNvSpPr>
          <p:nvPr>
            <p:ph type="title"/>
          </p:nvPr>
        </p:nvSpPr>
        <p:spPr>
          <a:xfrm>
            <a:off x="3087044" y="1556132"/>
            <a:ext cx="3423925" cy="3745735"/>
          </a:xfrm>
          <a:noFill/>
        </p:spPr>
        <p:txBody>
          <a:bodyPr vert="horz" lIns="91440" tIns="45720" rIns="91440" bIns="45720" rtlCol="0" anchor="b">
            <a:normAutofit fontScale="90000"/>
          </a:bodyPr>
          <a:lstStyle/>
          <a:p>
            <a:r>
              <a:rPr lang="en-US" sz="2200" dirty="0">
                <a:latin typeface="Arial" panose="020B0604020202020204" pitchFamily="34" charset="0"/>
                <a:cs typeface="Arial" panose="020B0604020202020204" pitchFamily="34" charset="0"/>
              </a:rPr>
              <a:t>St. </a:t>
            </a:r>
            <a:r>
              <a:rPr lang="en-US" sz="2200" dirty="0" err="1">
                <a:latin typeface="Arial" panose="020B0604020202020204" pitchFamily="34" charset="0"/>
                <a:cs typeface="Arial" panose="020B0604020202020204" pitchFamily="34" charset="0"/>
              </a:rPr>
              <a:t>Werburgh</a:t>
            </a:r>
            <a:r>
              <a:rPr lang="en-US" sz="2200" dirty="0">
                <a:latin typeface="Arial" panose="020B0604020202020204" pitchFamily="34" charset="0"/>
                <a:cs typeface="Arial" panose="020B0604020202020204" pitchFamily="34" charset="0"/>
              </a:rPr>
              <a:t> was born in 650AD in Staffordshire.</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She was an Anglo-Saxon princess who became the Abbess of many monasteries </a:t>
            </a:r>
            <a:r>
              <a:rPr lang="en-GB" sz="2200" b="0" i="0" u="none" strike="noStrike" dirty="0">
                <a:solidFill>
                  <a:srgbClr val="000000"/>
                </a:solidFill>
                <a:effectLst/>
                <a:latin typeface="Arial" panose="020B0604020202020204" pitchFamily="34" charset="0"/>
                <a:cs typeface="Arial" panose="020B0604020202020204" pitchFamily="34" charset="0"/>
              </a:rPr>
              <a:t>Trentham and Hanbury, in Staffordshire, and Weedon, in Northamptonshire.</a:t>
            </a:r>
            <a:br>
              <a:rPr lang="en-GB" sz="2200" b="0" i="0" u="none" strike="noStrike" dirty="0">
                <a:solidFill>
                  <a:srgbClr val="000000"/>
                </a:solidFill>
                <a:effectLst/>
                <a:latin typeface="Arial" panose="020B0604020202020204" pitchFamily="34" charset="0"/>
                <a:cs typeface="Arial" panose="020B0604020202020204" pitchFamily="34" charset="0"/>
              </a:rPr>
            </a:br>
            <a:br>
              <a:rPr lang="en-GB" sz="2200" b="0" i="0" u="none" strike="noStrike" dirty="0">
                <a:solidFill>
                  <a:srgbClr val="000000"/>
                </a:solidFill>
                <a:effectLst/>
                <a:latin typeface="Arial" panose="020B0604020202020204" pitchFamily="34" charset="0"/>
                <a:cs typeface="Arial" panose="020B0604020202020204" pitchFamily="34" charset="0"/>
              </a:rPr>
            </a:br>
            <a:r>
              <a:rPr lang="en-GB" sz="2200" b="0" i="0" u="none" strike="noStrike" dirty="0">
                <a:solidFill>
                  <a:srgbClr val="000000"/>
                </a:solidFill>
                <a:effectLst/>
                <a:latin typeface="Arial" panose="020B0604020202020204" pitchFamily="34" charset="0"/>
                <a:cs typeface="Arial" panose="020B0604020202020204" pitchFamily="34" charset="0"/>
              </a:rPr>
              <a:t>She </a:t>
            </a:r>
            <a:r>
              <a:rPr lang="en-US" sz="2200" dirty="0">
                <a:latin typeface="Arial" panose="020B0604020202020204" pitchFamily="34" charset="0"/>
                <a:cs typeface="Arial" panose="020B0604020202020204" pitchFamily="34" charset="0"/>
              </a:rPr>
              <a:t>the patron saint of the city of Chester in Cheshire. </a:t>
            </a:r>
          </a:p>
        </p:txBody>
      </p:sp>
      <p:pic>
        <p:nvPicPr>
          <p:cNvPr id="8" name="Picture 7" descr="A picture containing sign&#10;&#10;Description automatically generated">
            <a:extLst>
              <a:ext uri="{FF2B5EF4-FFF2-40B4-BE49-F238E27FC236}">
                <a16:creationId xmlns:a16="http://schemas.microsoft.com/office/drawing/2014/main" id="{35C37D01-9804-4429-9D3A-A0561BE5ED3F}"/>
              </a:ext>
            </a:extLst>
          </p:cNvPr>
          <p:cNvPicPr>
            <a:picLocks noChangeAspect="1"/>
          </p:cNvPicPr>
          <p:nvPr/>
        </p:nvPicPr>
        <p:blipFill rotWithShape="1">
          <a:blip r:embed="rId2">
            <a:extLst>
              <a:ext uri="{28A0092B-C50C-407E-A947-70E740481C1C}">
                <a14:useLocalDpi xmlns:a14="http://schemas.microsoft.com/office/drawing/2010/main" val="0"/>
              </a:ext>
            </a:extLst>
          </a:blip>
          <a:srcRect l="221"/>
          <a:stretch/>
        </p:blipFill>
        <p:spPr>
          <a:xfrm>
            <a:off x="82997" y="1525192"/>
            <a:ext cx="2902660" cy="4317415"/>
          </a:xfrm>
          <a:prstGeom prst="rect">
            <a:avLst/>
          </a:prstGeom>
        </p:spPr>
      </p:pic>
      <p:sp>
        <p:nvSpPr>
          <p:cNvPr id="5" name="TextBox 4">
            <a:extLst>
              <a:ext uri="{FF2B5EF4-FFF2-40B4-BE49-F238E27FC236}">
                <a16:creationId xmlns:a16="http://schemas.microsoft.com/office/drawing/2014/main" id="{75320042-7284-493C-8633-41C971A9AD00}"/>
              </a:ext>
            </a:extLst>
          </p:cNvPr>
          <p:cNvSpPr txBox="1"/>
          <p:nvPr/>
        </p:nvSpPr>
        <p:spPr>
          <a:xfrm>
            <a:off x="8933794" y="1525192"/>
            <a:ext cx="3048886" cy="4801314"/>
          </a:xfrm>
          <a:prstGeom prst="rect">
            <a:avLst/>
          </a:prstGeom>
          <a:noFill/>
        </p:spPr>
        <p:txBody>
          <a:bodyPr wrap="square">
            <a:spAutoFit/>
          </a:bodyPr>
          <a:lstStyle/>
          <a:p>
            <a:r>
              <a:rPr lang="en-GB" sz="1700" b="0" i="0" u="none" strike="noStrike" dirty="0">
                <a:effectLst/>
                <a:latin typeface="Arial" panose="020B0604020202020204" pitchFamily="34" charset="0"/>
                <a:cs typeface="Arial" panose="020B0604020202020204" pitchFamily="34" charset="0"/>
              </a:rPr>
              <a:t>He was an early Christian bishop and martyr, one of the most popular medieval saints. </a:t>
            </a:r>
          </a:p>
          <a:p>
            <a:endParaRPr lang="en-GB" sz="1700" b="0" i="0" u="none" strike="noStrike" dirty="0">
              <a:solidFill>
                <a:srgbClr val="1A1A1A"/>
              </a:solidFill>
              <a:effectLst/>
              <a:latin typeface="Arial" panose="020B0604020202020204" pitchFamily="34" charset="0"/>
              <a:cs typeface="Arial" panose="020B0604020202020204" pitchFamily="34" charset="0"/>
            </a:endParaRPr>
          </a:p>
          <a:p>
            <a:r>
              <a:rPr lang="en-GB" sz="1700" b="0" i="0" u="none" strike="noStrike" dirty="0">
                <a:solidFill>
                  <a:srgbClr val="1A1A1A"/>
                </a:solidFill>
                <a:effectLst/>
                <a:latin typeface="Arial" panose="020B0604020202020204" pitchFamily="34" charset="0"/>
                <a:cs typeface="Arial" panose="020B0604020202020204" pitchFamily="34" charset="0"/>
              </a:rPr>
              <a:t>While imprisoned by the roman Emperor, he miraculously cured a boy </a:t>
            </a:r>
            <a:r>
              <a:rPr lang="en-GB" sz="1700" b="0" i="0" u="none" strike="noStrike" dirty="0">
                <a:effectLst/>
                <a:latin typeface="Arial" panose="020B0604020202020204" pitchFamily="34" charset="0"/>
                <a:cs typeface="Arial" panose="020B0604020202020204" pitchFamily="34" charset="0"/>
              </a:rPr>
              <a:t>from fatally choking.</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He was executed and died in </a:t>
            </a:r>
            <a:r>
              <a:rPr lang="en-GB" sz="1700" b="0" i="0" u="none" strike="noStrike" dirty="0">
                <a:effectLst/>
                <a:latin typeface="Arial" panose="020B0604020202020204" pitchFamily="34" charset="0"/>
              </a:rPr>
              <a:t>316AD. </a:t>
            </a:r>
            <a:endParaRPr lang="en-GB" sz="1700" b="0" i="0" u="none" strike="noStrike" dirty="0">
              <a:effectLst/>
              <a:latin typeface="Arial" panose="020B0604020202020204" pitchFamily="34" charset="0"/>
              <a:cs typeface="Arial" panose="020B0604020202020204" pitchFamily="34" charset="0"/>
            </a:endParaRPr>
          </a:p>
          <a:p>
            <a:endParaRPr lang="en-GB" sz="1700" b="0" i="0" u="none" strike="noStrike" dirty="0">
              <a:effectLst/>
              <a:latin typeface="Arial" panose="020B0604020202020204" pitchFamily="34" charset="0"/>
              <a:cs typeface="Arial" panose="020B0604020202020204" pitchFamily="34" charset="0"/>
            </a:endParaRPr>
          </a:p>
          <a:p>
            <a:r>
              <a:rPr lang="en-GB" sz="1700" b="0" i="0" u="none" strike="noStrike" dirty="0">
                <a:effectLst/>
                <a:latin typeface="Arial" panose="020B0604020202020204" pitchFamily="34" charset="0"/>
                <a:cs typeface="Arial" panose="020B0604020202020204" pitchFamily="34" charset="0"/>
              </a:rPr>
              <a:t>He is venerated as the patron saint of sufferers from throat diseases and of wool combers and as one of the Fourteen Holy Helpers.</a:t>
            </a:r>
            <a:br>
              <a:rPr lang="en-US" sz="1700" dirty="0">
                <a:latin typeface="Arial" panose="020B0604020202020204" pitchFamily="34" charset="0"/>
                <a:cs typeface="Arial" panose="020B0604020202020204" pitchFamily="34" charset="0"/>
              </a:rPr>
            </a:br>
            <a:endParaRPr lang="en-GB" sz="17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F9CF208-6777-45DA-BFE9-CCCB46A88DE2}"/>
              </a:ext>
            </a:extLst>
          </p:cNvPr>
          <p:cNvSpPr txBox="1"/>
          <p:nvPr/>
        </p:nvSpPr>
        <p:spPr>
          <a:xfrm>
            <a:off x="209320" y="99407"/>
            <a:ext cx="6940626" cy="769441"/>
          </a:xfrm>
          <a:prstGeom prst="rect">
            <a:avLst/>
          </a:prstGeom>
          <a:noFill/>
        </p:spPr>
        <p:txBody>
          <a:bodyPr wrap="square">
            <a:spAutoFit/>
          </a:bodyPr>
          <a:lstStyle/>
          <a:p>
            <a:r>
              <a:rPr lang="en-US" sz="4400" b="1" dirty="0">
                <a:latin typeface="Arial" panose="020B0604020202020204" pitchFamily="34" charset="0"/>
                <a:cs typeface="Arial" panose="020B0604020202020204" pitchFamily="34" charset="0"/>
              </a:rPr>
              <a:t>3</a:t>
            </a:r>
            <a:r>
              <a:rPr lang="en-US" sz="4400" b="1" baseline="30000" dirty="0">
                <a:latin typeface="Arial" panose="020B0604020202020204" pitchFamily="34" charset="0"/>
                <a:cs typeface="Arial" panose="020B0604020202020204" pitchFamily="34" charset="0"/>
              </a:rPr>
              <a:t>rd</a:t>
            </a:r>
            <a:r>
              <a:rPr lang="en-US" sz="4400" b="1" dirty="0">
                <a:latin typeface="Arial" panose="020B0604020202020204" pitchFamily="34" charset="0"/>
                <a:cs typeface="Arial" panose="020B0604020202020204" pitchFamily="34" charset="0"/>
              </a:rPr>
              <a:t> February</a:t>
            </a:r>
            <a:endParaRPr lang="en-GB" sz="4400" dirty="0"/>
          </a:p>
        </p:txBody>
      </p:sp>
      <p:sp>
        <p:nvSpPr>
          <p:cNvPr id="9" name="TextBox 8">
            <a:extLst>
              <a:ext uri="{FF2B5EF4-FFF2-40B4-BE49-F238E27FC236}">
                <a16:creationId xmlns:a16="http://schemas.microsoft.com/office/drawing/2014/main" id="{A0EFE24A-8D70-4AD0-BF95-4579377A575E}"/>
              </a:ext>
            </a:extLst>
          </p:cNvPr>
          <p:cNvSpPr txBox="1"/>
          <p:nvPr/>
        </p:nvSpPr>
        <p:spPr>
          <a:xfrm>
            <a:off x="209320" y="1015393"/>
            <a:ext cx="6940626"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St. </a:t>
            </a:r>
            <a:r>
              <a:rPr lang="en-US" sz="2400" b="1" dirty="0" err="1">
                <a:latin typeface="Arial" panose="020B0604020202020204" pitchFamily="34" charset="0"/>
                <a:cs typeface="Arial" panose="020B0604020202020204" pitchFamily="34" charset="0"/>
              </a:rPr>
              <a:t>Werburgh</a:t>
            </a:r>
            <a:r>
              <a:rPr lang="en-US" sz="2400" b="1" dirty="0">
                <a:latin typeface="Arial" panose="020B0604020202020204" pitchFamily="34" charset="0"/>
                <a:cs typeface="Arial" panose="020B0604020202020204" pitchFamily="34" charset="0"/>
              </a:rPr>
              <a:t>, Abbess</a:t>
            </a:r>
            <a:endParaRPr lang="en-GB" sz="2400" dirty="0"/>
          </a:p>
        </p:txBody>
      </p:sp>
      <p:sp>
        <p:nvSpPr>
          <p:cNvPr id="10" name="TextBox 9">
            <a:extLst>
              <a:ext uri="{FF2B5EF4-FFF2-40B4-BE49-F238E27FC236}">
                <a16:creationId xmlns:a16="http://schemas.microsoft.com/office/drawing/2014/main" id="{F34C0C2B-1922-48C1-A91F-4BB4A1246DA4}"/>
              </a:ext>
            </a:extLst>
          </p:cNvPr>
          <p:cNvSpPr txBox="1"/>
          <p:nvPr/>
        </p:nvSpPr>
        <p:spPr>
          <a:xfrm>
            <a:off x="209320" y="6141840"/>
            <a:ext cx="3423925"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St. </a:t>
            </a:r>
            <a:r>
              <a:rPr lang="en-US" sz="1800" b="1" dirty="0" err="1">
                <a:latin typeface="Arial" panose="020B0604020202020204" pitchFamily="34" charset="0"/>
                <a:cs typeface="Arial" panose="020B0604020202020204" pitchFamily="34" charset="0"/>
              </a:rPr>
              <a:t>Werburgh</a:t>
            </a:r>
            <a:r>
              <a:rPr lang="en-US" b="1" dirty="0">
                <a:latin typeface="Arial" panose="020B0604020202020204" pitchFamily="34" charset="0"/>
                <a:cs typeface="Arial" panose="020B0604020202020204" pitchFamily="34" charset="0"/>
              </a:rPr>
              <a:t>…Pray for us.</a:t>
            </a:r>
            <a:endParaRPr lang="en-GB" dirty="0"/>
          </a:p>
        </p:txBody>
      </p:sp>
      <p:sp>
        <p:nvSpPr>
          <p:cNvPr id="11" name="TextBox 10">
            <a:extLst>
              <a:ext uri="{FF2B5EF4-FFF2-40B4-BE49-F238E27FC236}">
                <a16:creationId xmlns:a16="http://schemas.microsoft.com/office/drawing/2014/main" id="{D908241D-9FDB-4658-82D1-53976DE248B1}"/>
              </a:ext>
            </a:extLst>
          </p:cNvPr>
          <p:cNvSpPr txBox="1"/>
          <p:nvPr/>
        </p:nvSpPr>
        <p:spPr>
          <a:xfrm>
            <a:off x="6634154" y="6106073"/>
            <a:ext cx="3423925"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St. Blaise</a:t>
            </a:r>
            <a:r>
              <a:rPr lang="en-US" b="1" dirty="0">
                <a:latin typeface="Arial" panose="020B0604020202020204" pitchFamily="34" charset="0"/>
                <a:cs typeface="Arial" panose="020B0604020202020204" pitchFamily="34" charset="0"/>
              </a:rPr>
              <a:t>…Pray for us.</a:t>
            </a:r>
            <a:endParaRPr lang="en-GB" dirty="0"/>
          </a:p>
        </p:txBody>
      </p:sp>
      <p:sp>
        <p:nvSpPr>
          <p:cNvPr id="13" name="TextBox 12">
            <a:extLst>
              <a:ext uri="{FF2B5EF4-FFF2-40B4-BE49-F238E27FC236}">
                <a16:creationId xmlns:a16="http://schemas.microsoft.com/office/drawing/2014/main" id="{328DEF69-ED69-4E53-9045-3E74086B78FA}"/>
              </a:ext>
            </a:extLst>
          </p:cNvPr>
          <p:cNvSpPr txBox="1"/>
          <p:nvPr/>
        </p:nvSpPr>
        <p:spPr>
          <a:xfrm>
            <a:off x="6299395" y="1006551"/>
            <a:ext cx="6119868"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St. Blaise, Bishop, Martyr </a:t>
            </a:r>
          </a:p>
        </p:txBody>
      </p:sp>
      <p:pic>
        <p:nvPicPr>
          <p:cNvPr id="15" name="Picture 14">
            <a:extLst>
              <a:ext uri="{FF2B5EF4-FFF2-40B4-BE49-F238E27FC236}">
                <a16:creationId xmlns:a16="http://schemas.microsoft.com/office/drawing/2014/main" id="{BDFB44E3-3115-4FDE-B4DF-271FCAD37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95" y="1545974"/>
            <a:ext cx="2511214" cy="4020676"/>
          </a:xfrm>
          <a:prstGeom prst="rect">
            <a:avLst/>
          </a:prstGeom>
          <a:effectLst>
            <a:softEdge rad="76200"/>
          </a:effectLst>
        </p:spPr>
      </p:pic>
    </p:spTree>
    <p:extLst>
      <p:ext uri="{BB962C8B-B14F-4D97-AF65-F5344CB8AC3E}">
        <p14:creationId xmlns:p14="http://schemas.microsoft.com/office/powerpoint/2010/main" val="3782199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1475-D8D3-4FD8-9CE1-E16AFF033314}"/>
              </a:ext>
            </a:extLst>
          </p:cNvPr>
          <p:cNvSpPr>
            <a:spLocks noGrp="1"/>
          </p:cNvSpPr>
          <p:nvPr>
            <p:ph type="title"/>
          </p:nvPr>
        </p:nvSpPr>
        <p:spPr>
          <a:xfrm>
            <a:off x="4965430" y="629268"/>
            <a:ext cx="6586491" cy="1286160"/>
          </a:xfrm>
        </p:spPr>
        <p:txBody>
          <a:bodyPr anchor="b">
            <a:normAutofit fontScale="90000"/>
          </a:bodyPr>
          <a:lstStyle/>
          <a:p>
            <a:r>
              <a:rPr lang="en-GB" sz="3100" b="1" dirty="0">
                <a:latin typeface="Arial" panose="020B0604020202020204" pitchFamily="34" charset="0"/>
                <a:cs typeface="Arial" panose="020B0604020202020204" pitchFamily="34" charset="0"/>
              </a:rPr>
              <a:t>5</a:t>
            </a:r>
            <a:r>
              <a:rPr lang="en-GB" sz="3100" b="1" baseline="30000" dirty="0">
                <a:latin typeface="Arial" panose="020B0604020202020204" pitchFamily="34" charset="0"/>
                <a:cs typeface="Arial" panose="020B0604020202020204" pitchFamily="34" charset="0"/>
              </a:rPr>
              <a:t>th</a:t>
            </a:r>
            <a:r>
              <a:rPr lang="en-GB" sz="3100" b="1" dirty="0">
                <a:latin typeface="Arial" panose="020B0604020202020204" pitchFamily="34" charset="0"/>
                <a:cs typeface="Arial" panose="020B0604020202020204" pitchFamily="34" charset="0"/>
              </a:rPr>
              <a:t> February</a:t>
            </a:r>
            <a:br>
              <a:rPr lang="en-GB" sz="3100" b="1" dirty="0">
                <a:latin typeface="Arial" panose="020B0604020202020204" pitchFamily="34" charset="0"/>
                <a:cs typeface="Arial" panose="020B0604020202020204" pitchFamily="34" charset="0"/>
              </a:rPr>
            </a:br>
            <a:r>
              <a:rPr lang="en-GB" sz="3100" b="1" dirty="0">
                <a:latin typeface="Arial" panose="020B0604020202020204" pitchFamily="34" charset="0"/>
                <a:cs typeface="Arial" panose="020B0604020202020204" pitchFamily="34" charset="0"/>
              </a:rPr>
              <a:t>Memorial of St. Agatha, Virgin, Martyr</a:t>
            </a:r>
          </a:p>
        </p:txBody>
      </p:sp>
      <p:sp>
        <p:nvSpPr>
          <p:cNvPr id="3" name="Content Placeholder 2">
            <a:extLst>
              <a:ext uri="{FF2B5EF4-FFF2-40B4-BE49-F238E27FC236}">
                <a16:creationId xmlns:a16="http://schemas.microsoft.com/office/drawing/2014/main" id="{C33A02DA-0DD6-47F2-8C22-A6453A99D142}"/>
              </a:ext>
            </a:extLst>
          </p:cNvPr>
          <p:cNvSpPr>
            <a:spLocks noGrp="1"/>
          </p:cNvSpPr>
          <p:nvPr>
            <p:ph idx="1"/>
          </p:nvPr>
        </p:nvSpPr>
        <p:spPr>
          <a:xfrm>
            <a:off x="4965431" y="2438400"/>
            <a:ext cx="6586489" cy="3785419"/>
          </a:xfrm>
        </p:spPr>
        <p:txBody>
          <a:bodyPr>
            <a:normAutofit fontScale="62500" lnSpcReduction="20000"/>
          </a:bodyPr>
          <a:lstStyle/>
          <a:p>
            <a:pPr>
              <a:lnSpc>
                <a:spcPct val="120000"/>
              </a:lnSpc>
              <a:spcBef>
                <a:spcPts val="0"/>
              </a:spcBef>
            </a:pPr>
            <a:r>
              <a:rPr lang="en-GB" dirty="0">
                <a:latin typeface="Arial" panose="020B0604020202020204" pitchFamily="34" charset="0"/>
                <a:cs typeface="Arial" panose="020B0604020202020204" pitchFamily="34" charset="0"/>
              </a:rPr>
              <a:t>According to Maltese tradition, during the persecution of Roman Emperor Decius (AD 249–251), Agatha, together with some of her friends, fled from Sicily, and took refuge in Malta. </a:t>
            </a:r>
          </a:p>
          <a:p>
            <a:pPr>
              <a:lnSpc>
                <a:spcPct val="120000"/>
              </a:lnSpc>
              <a:spcBef>
                <a:spcPts val="0"/>
              </a:spcBef>
            </a:pPr>
            <a:r>
              <a:rPr lang="en-GB" dirty="0">
                <a:latin typeface="Arial" panose="020B0604020202020204" pitchFamily="34" charset="0"/>
                <a:cs typeface="Arial" panose="020B0604020202020204" pitchFamily="34" charset="0"/>
              </a:rPr>
              <a:t>Some historians believe that her stay on the island was rather short, and she spent her days in a rock hewn crypt at Rabat, praying and teaching the Christian Faith to children. </a:t>
            </a:r>
          </a:p>
          <a:p>
            <a:pPr>
              <a:lnSpc>
                <a:spcPct val="120000"/>
              </a:lnSpc>
              <a:spcBef>
                <a:spcPts val="0"/>
              </a:spcBef>
            </a:pPr>
            <a:r>
              <a:rPr lang="en-GB" dirty="0">
                <a:latin typeface="Arial" panose="020B0604020202020204" pitchFamily="34" charset="0"/>
                <a:cs typeface="Arial" panose="020B0604020202020204" pitchFamily="34" charset="0"/>
              </a:rPr>
              <a:t>After some time, Agatha returned to Sicily, where she faced martyrdom. Agatha was arrested and brought before Quinta and she was imprisoned and died.</a:t>
            </a:r>
            <a:endParaRPr lang="en-GB" sz="2000" b="1" dirty="0">
              <a:latin typeface="Arial" panose="020B0604020202020204" pitchFamily="34" charset="0"/>
              <a:cs typeface="Arial" panose="020B0604020202020204" pitchFamily="34" charset="0"/>
            </a:endParaRPr>
          </a:p>
          <a:p>
            <a:pPr marL="0" indent="0">
              <a:buNone/>
            </a:pPr>
            <a:r>
              <a:rPr lang="en-GB" sz="3500" b="1" dirty="0"/>
              <a:t>St. Agatha… Pray for us.</a:t>
            </a:r>
          </a:p>
        </p:txBody>
      </p:sp>
      <p:pic>
        <p:nvPicPr>
          <p:cNvPr id="5" name="Picture 4" descr="A person in a yellow dress&#10;&#10;Description automatically generated">
            <a:extLst>
              <a:ext uri="{FF2B5EF4-FFF2-40B4-BE49-F238E27FC236}">
                <a16:creationId xmlns:a16="http://schemas.microsoft.com/office/drawing/2014/main" id="{3CAF8B9B-DB4C-4588-8EA6-8A23AC3BFA02}"/>
              </a:ext>
            </a:extLst>
          </p:cNvPr>
          <p:cNvPicPr>
            <a:picLocks noChangeAspect="1"/>
          </p:cNvPicPr>
          <p:nvPr/>
        </p:nvPicPr>
        <p:blipFill rotWithShape="1">
          <a:blip r:embed="rId2">
            <a:extLst>
              <a:ext uri="{28A0092B-C50C-407E-A947-70E740481C1C}">
                <a14:useLocalDpi xmlns:a14="http://schemas.microsoft.com/office/drawing/2010/main" val="0"/>
              </a:ext>
            </a:extLst>
          </a:blip>
          <a:srcRect l="15499" r="11501" b="2"/>
          <a:stretch/>
        </p:blipFill>
        <p:spPr>
          <a:xfrm>
            <a:off x="20" y="10"/>
            <a:ext cx="4635571" cy="6857990"/>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D97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06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old photo of a person&#10;&#10;Description automatically generated">
            <a:extLst>
              <a:ext uri="{FF2B5EF4-FFF2-40B4-BE49-F238E27FC236}">
                <a16:creationId xmlns:a16="http://schemas.microsoft.com/office/drawing/2014/main" id="{074F1EC8-1E23-4B88-B2CF-026B824B2DFD}"/>
              </a:ext>
            </a:extLst>
          </p:cNvPr>
          <p:cNvPicPr>
            <a:picLocks noChangeAspect="1"/>
          </p:cNvPicPr>
          <p:nvPr/>
        </p:nvPicPr>
        <p:blipFill rotWithShape="1">
          <a:blip r:embed="rId2">
            <a:extLst>
              <a:ext uri="{28A0092B-C50C-407E-A947-70E740481C1C}">
                <a14:useLocalDpi xmlns:a14="http://schemas.microsoft.com/office/drawing/2010/main" val="0"/>
              </a:ext>
            </a:extLst>
          </a:blip>
          <a:srcRect r="9660"/>
          <a:stretch/>
        </p:blipFill>
        <p:spPr>
          <a:xfrm>
            <a:off x="2411169" y="1587"/>
            <a:ext cx="4846882" cy="6856413"/>
          </a:xfrm>
          <a:custGeom>
            <a:avLst/>
            <a:gdLst>
              <a:gd name="connsiteX0" fmla="*/ 121782 w 5110407"/>
              <a:gd name="connsiteY0" fmla="*/ 0 h 6856413"/>
              <a:gd name="connsiteX1" fmla="*/ 4731440 w 5110407"/>
              <a:gd name="connsiteY1" fmla="*/ 0 h 6856413"/>
              <a:gd name="connsiteX2" fmla="*/ 4775629 w 5110407"/>
              <a:gd name="connsiteY2" fmla="*/ 179775 h 6856413"/>
              <a:gd name="connsiteX3" fmla="*/ 5084710 w 5110407"/>
              <a:gd name="connsiteY3" fmla="*/ 4108260 h 6856413"/>
              <a:gd name="connsiteX4" fmla="*/ 4768709 w 5110407"/>
              <a:gd name="connsiteY4" fmla="*/ 6381464 h 6856413"/>
              <a:gd name="connsiteX5" fmla="*/ 4653290 w 5110407"/>
              <a:gd name="connsiteY5" fmla="*/ 6856413 h 6856413"/>
              <a:gd name="connsiteX6" fmla="*/ 0 w 5110407"/>
              <a:gd name="connsiteY6" fmla="*/ 6856413 h 6856413"/>
              <a:gd name="connsiteX7" fmla="*/ 21062 w 5110407"/>
              <a:gd name="connsiteY7" fmla="*/ 6803488 h 6856413"/>
              <a:gd name="connsiteX8" fmla="*/ 636462 w 5110407"/>
              <a:gd name="connsiteY8" fmla="*/ 3844830 h 6856413"/>
              <a:gd name="connsiteX9" fmla="*/ 203879 w 5110407"/>
              <a:gd name="connsiteY9" fmla="*/ 236924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0407" h="6856413">
                <a:moveTo>
                  <a:pt x="121782" y="0"/>
                </a:moveTo>
                <a:lnTo>
                  <a:pt x="4731440" y="0"/>
                </a:lnTo>
                <a:lnTo>
                  <a:pt x="4775629" y="179775"/>
                </a:lnTo>
                <a:cubicBezTo>
                  <a:pt x="5052916" y="1415453"/>
                  <a:pt x="5165791" y="2739148"/>
                  <a:pt x="5084710" y="4108260"/>
                </a:cubicBezTo>
                <a:cubicBezTo>
                  <a:pt x="5038379" y="4890611"/>
                  <a:pt x="4930907" y="5650759"/>
                  <a:pt x="4768709" y="6381464"/>
                </a:cubicBezTo>
                <a:lnTo>
                  <a:pt x="4653290" y="6856413"/>
                </a:lnTo>
                <a:lnTo>
                  <a:pt x="0" y="6856413"/>
                </a:lnTo>
                <a:lnTo>
                  <a:pt x="21062" y="6803488"/>
                </a:lnTo>
                <a:cubicBezTo>
                  <a:pt x="355644" y="5917239"/>
                  <a:pt x="573134" y="4914171"/>
                  <a:pt x="636462" y="3844830"/>
                </a:cubicBezTo>
                <a:cubicBezTo>
                  <a:pt x="713862" y="2537857"/>
                  <a:pt x="550895" y="1302013"/>
                  <a:pt x="203879" y="236924"/>
                </a:cubicBezTo>
                <a:close/>
              </a:path>
            </a:pathLst>
          </a:custGeom>
        </p:spPr>
      </p:pic>
      <p:sp>
        <p:nvSpPr>
          <p:cNvPr id="2" name="Title 1">
            <a:extLst>
              <a:ext uri="{FF2B5EF4-FFF2-40B4-BE49-F238E27FC236}">
                <a16:creationId xmlns:a16="http://schemas.microsoft.com/office/drawing/2014/main" id="{70FD32BF-089E-4D41-BDB7-2003A8046EC5}"/>
              </a:ext>
            </a:extLst>
          </p:cNvPr>
          <p:cNvSpPr>
            <a:spLocks noGrp="1"/>
          </p:cNvSpPr>
          <p:nvPr>
            <p:ph type="title"/>
          </p:nvPr>
        </p:nvSpPr>
        <p:spPr>
          <a:xfrm>
            <a:off x="251670" y="485775"/>
            <a:ext cx="3054848" cy="5719762"/>
          </a:xfrm>
        </p:spPr>
        <p:txBody>
          <a:bodyPr>
            <a:normAutofit/>
          </a:bodyPr>
          <a:lstStyle/>
          <a:p>
            <a:r>
              <a:rPr lang="en-GB" sz="3600" dirty="0">
                <a:latin typeface="Arial" panose="020B0604020202020204" pitchFamily="34" charset="0"/>
                <a:cs typeface="Arial" panose="020B0604020202020204" pitchFamily="34" charset="0"/>
              </a:rPr>
              <a:t>6</a:t>
            </a:r>
            <a:r>
              <a:rPr lang="en-GB" sz="3600" baseline="30000" dirty="0">
                <a:latin typeface="Arial" panose="020B0604020202020204" pitchFamily="34" charset="0"/>
                <a:cs typeface="Arial" panose="020B0604020202020204" pitchFamily="34" charset="0"/>
              </a:rPr>
              <a:t>th</a:t>
            </a:r>
            <a:r>
              <a:rPr lang="en-GB" sz="3600" dirty="0">
                <a:latin typeface="Arial" panose="020B0604020202020204" pitchFamily="34" charset="0"/>
                <a:cs typeface="Arial" panose="020B0604020202020204" pitchFamily="34" charset="0"/>
              </a:rPr>
              <a:t> February</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Memorial of St Paul Miki, Martyr</a:t>
            </a:r>
            <a:br>
              <a:rPr lang="en-GB" sz="3600" dirty="0">
                <a:latin typeface="Arial" panose="020B0604020202020204" pitchFamily="34" charset="0"/>
                <a:cs typeface="Arial" panose="020B0604020202020204" pitchFamily="34" charset="0"/>
              </a:rPr>
            </a:br>
            <a:endParaRPr lang="en-GB"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F520CD4-7BE6-4962-8D30-ED10D2A75CC6}"/>
              </a:ext>
            </a:extLst>
          </p:cNvPr>
          <p:cNvSpPr>
            <a:spLocks noGrp="1"/>
          </p:cNvSpPr>
          <p:nvPr>
            <p:ph idx="1"/>
          </p:nvPr>
        </p:nvSpPr>
        <p:spPr>
          <a:xfrm>
            <a:off x="7373923" y="485774"/>
            <a:ext cx="4627578" cy="6219826"/>
          </a:xfrm>
        </p:spPr>
        <p:txBody>
          <a:bodyPr anchor="ctr">
            <a:normAutofit fontScale="92500" lnSpcReduction="20000"/>
          </a:bodyPr>
          <a:lstStyle/>
          <a:p>
            <a:pPr marL="0" indent="0">
              <a:lnSpc>
                <a:spcPct val="110000"/>
              </a:lnSpc>
              <a:spcBef>
                <a:spcPts val="0"/>
              </a:spcBef>
              <a:buNone/>
            </a:pPr>
            <a:r>
              <a:rPr lang="en-GB" dirty="0">
                <a:latin typeface="Arial" panose="020B0604020202020204" pitchFamily="34" charset="0"/>
                <a:cs typeface="Arial" panose="020B0604020202020204" pitchFamily="34" charset="0"/>
              </a:rPr>
              <a:t>Paul was born in Japan and was the of a Japanese military leader. </a:t>
            </a:r>
          </a:p>
          <a:p>
            <a:pPr marL="0" indent="0">
              <a:lnSpc>
                <a:spcPct val="110000"/>
              </a:lnSpc>
              <a:spcBef>
                <a:spcPts val="0"/>
              </a:spcBef>
              <a:buNone/>
            </a:pPr>
            <a:r>
              <a:rPr lang="en-GB" dirty="0">
                <a:latin typeface="Arial" panose="020B0604020202020204" pitchFamily="34" charset="0"/>
                <a:cs typeface="Arial" panose="020B0604020202020204" pitchFamily="34" charset="0"/>
              </a:rPr>
              <a:t>He was educated at the Jesuit college of </a:t>
            </a:r>
            <a:r>
              <a:rPr lang="en-GB" dirty="0" err="1">
                <a:latin typeface="Arial" panose="020B0604020202020204" pitchFamily="34" charset="0"/>
                <a:cs typeface="Arial" panose="020B0604020202020204" pitchFamily="34" charset="0"/>
              </a:rPr>
              <a:t>Anziquiama</a:t>
            </a:r>
            <a:r>
              <a:rPr lang="en-GB" dirty="0">
                <a:latin typeface="Arial" panose="020B0604020202020204" pitchFamily="34" charset="0"/>
                <a:cs typeface="Arial" panose="020B0604020202020204" pitchFamily="34" charset="0"/>
              </a:rPr>
              <a:t>, joined the Jesuits in 1580, and became known for his eloquent preaching. </a:t>
            </a:r>
          </a:p>
          <a:p>
            <a:pPr marL="0" indent="0">
              <a:lnSpc>
                <a:spcPct val="110000"/>
              </a:lnSpc>
              <a:spcBef>
                <a:spcPts val="0"/>
              </a:spcBef>
              <a:buNone/>
            </a:pPr>
            <a:r>
              <a:rPr lang="en-GB" dirty="0">
                <a:latin typeface="Arial" panose="020B0604020202020204" pitchFamily="34" charset="0"/>
                <a:cs typeface="Arial" panose="020B0604020202020204" pitchFamily="34" charset="0"/>
              </a:rPr>
              <a:t>He was crucified on February 5 with twenty-five other Catholics during the persecution of Christians under the Taiko, </a:t>
            </a:r>
            <a:r>
              <a:rPr lang="en-GB" dirty="0" err="1">
                <a:latin typeface="Arial" panose="020B0604020202020204" pitchFamily="34" charset="0"/>
                <a:cs typeface="Arial" panose="020B0604020202020204" pitchFamily="34" charset="0"/>
              </a:rPr>
              <a:t>Toyotomi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Hideyoshi</a:t>
            </a:r>
            <a:r>
              <a:rPr lang="en-GB" dirty="0">
                <a:latin typeface="Arial" panose="020B0604020202020204" pitchFamily="34" charset="0"/>
                <a:cs typeface="Arial" panose="020B0604020202020204" pitchFamily="34" charset="0"/>
              </a:rPr>
              <a:t>, ruler of Japan in the name of the emperor.</a:t>
            </a:r>
            <a:endParaRPr lang="en-GB" sz="1800" dirty="0">
              <a:latin typeface="Arial" panose="020B0604020202020204" pitchFamily="34" charset="0"/>
              <a:cs typeface="Arial" panose="020B0604020202020204" pitchFamily="34" charset="0"/>
            </a:endParaRPr>
          </a:p>
          <a:p>
            <a:pPr marL="0" indent="0">
              <a:lnSpc>
                <a:spcPct val="110000"/>
              </a:lnSpc>
              <a:spcBef>
                <a:spcPts val="0"/>
              </a:spcBef>
              <a:buNone/>
            </a:pPr>
            <a:endParaRPr lang="en-GB" sz="1800" b="1" dirty="0">
              <a:latin typeface="Arial" panose="020B0604020202020204" pitchFamily="34" charset="0"/>
              <a:cs typeface="Arial" panose="020B0604020202020204" pitchFamily="34" charset="0"/>
            </a:endParaRPr>
          </a:p>
          <a:p>
            <a:pPr marL="0" indent="0">
              <a:lnSpc>
                <a:spcPct val="110000"/>
              </a:lnSpc>
              <a:spcBef>
                <a:spcPts val="0"/>
              </a:spcBef>
              <a:buNone/>
            </a:pPr>
            <a:r>
              <a:rPr lang="en-GB" sz="1800" b="1" dirty="0">
                <a:latin typeface="Arial" panose="020B0604020202020204" pitchFamily="34" charset="0"/>
                <a:cs typeface="Arial" panose="020B0604020202020204" pitchFamily="34" charset="0"/>
              </a:rPr>
              <a:t>St. Paul Miki – Pray for Us</a:t>
            </a:r>
          </a:p>
          <a:p>
            <a:pPr marL="0" indent="0">
              <a:buNone/>
            </a:pPr>
            <a:endParaRPr lang="en-GB" sz="1800" dirty="0"/>
          </a:p>
        </p:txBody>
      </p:sp>
    </p:spTree>
    <p:extLst>
      <p:ext uri="{BB962C8B-B14F-4D97-AF65-F5344CB8AC3E}">
        <p14:creationId xmlns:p14="http://schemas.microsoft.com/office/powerpoint/2010/main" val="751381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BA39C-160F-4F19-847F-B524FB0882BC}"/>
              </a:ext>
            </a:extLst>
          </p:cNvPr>
          <p:cNvSpPr>
            <a:spLocks noGrp="1"/>
          </p:cNvSpPr>
          <p:nvPr>
            <p:ph type="title"/>
          </p:nvPr>
        </p:nvSpPr>
        <p:spPr>
          <a:xfrm>
            <a:off x="130628" y="139495"/>
            <a:ext cx="11827823" cy="369332"/>
          </a:xfrm>
        </p:spPr>
        <p:txBody>
          <a:bodyPr>
            <a:normAutofit fontScale="90000"/>
          </a:bodyPr>
          <a:lstStyle/>
          <a:p>
            <a:r>
              <a:rPr lang="en-GB" dirty="0">
                <a:latin typeface="Arial" panose="020B0604020202020204" pitchFamily="34" charset="0"/>
                <a:cs typeface="Arial" panose="020B0604020202020204" pitchFamily="34" charset="0"/>
              </a:rPr>
              <a:t>8</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February </a:t>
            </a:r>
          </a:p>
        </p:txBody>
      </p:sp>
      <p:sp>
        <p:nvSpPr>
          <p:cNvPr id="3" name="Content Placeholder 2">
            <a:extLst>
              <a:ext uri="{FF2B5EF4-FFF2-40B4-BE49-F238E27FC236}">
                <a16:creationId xmlns:a16="http://schemas.microsoft.com/office/drawing/2014/main" id="{E689B067-D435-4792-88AC-3F9EA81B8144}"/>
              </a:ext>
            </a:extLst>
          </p:cNvPr>
          <p:cNvSpPr>
            <a:spLocks noGrp="1"/>
          </p:cNvSpPr>
          <p:nvPr>
            <p:ph idx="1"/>
          </p:nvPr>
        </p:nvSpPr>
        <p:spPr>
          <a:xfrm>
            <a:off x="130628" y="1243907"/>
            <a:ext cx="7630992" cy="5105266"/>
          </a:xfrm>
        </p:spPr>
        <p:txBody>
          <a:bodyPr>
            <a:noAutofit/>
          </a:bodyPr>
          <a:lstStyle/>
          <a:p>
            <a:pPr>
              <a:lnSpc>
                <a:spcPct val="120000"/>
              </a:lnSpc>
              <a:spcBef>
                <a:spcPts val="0"/>
              </a:spcBef>
            </a:pPr>
            <a:r>
              <a:rPr lang="en-GB" sz="2000" b="0" i="0" u="none" strike="noStrike" dirty="0">
                <a:effectLst/>
                <a:latin typeface="Arial" panose="020B0604020202020204" pitchFamily="34" charset="0"/>
                <a:cs typeface="Arial" panose="020B0604020202020204" pitchFamily="34" charset="0"/>
              </a:rPr>
              <a:t>St. Jerome </a:t>
            </a:r>
            <a:r>
              <a:rPr lang="en-GB" sz="2000" b="0" i="0" u="none" strike="noStrike" dirty="0" err="1">
                <a:effectLst/>
                <a:latin typeface="Arial" panose="020B0604020202020204" pitchFamily="34" charset="0"/>
                <a:cs typeface="Arial" panose="020B0604020202020204" pitchFamily="34" charset="0"/>
              </a:rPr>
              <a:t>Emiliani</a:t>
            </a:r>
            <a:r>
              <a:rPr lang="en-GB" sz="2000" b="0" i="0" u="none" strike="noStrike" dirty="0">
                <a:effectLst/>
                <a:latin typeface="Arial" panose="020B0604020202020204" pitchFamily="34" charset="0"/>
                <a:cs typeface="Arial" panose="020B0604020202020204" pitchFamily="34" charset="0"/>
              </a:rPr>
              <a:t> was born in 1481 and died in 1537 </a:t>
            </a:r>
            <a:r>
              <a:rPr lang="en-GB" sz="2000" i="0" u="none" strike="noStrike" dirty="0">
                <a:effectLst/>
                <a:latin typeface="Arial" panose="020B0604020202020204" pitchFamily="34" charset="0"/>
                <a:cs typeface="Arial" panose="020B0604020202020204" pitchFamily="34" charset="0"/>
              </a:rPr>
              <a:t>He was a military commander for Venice in charge of a fortress.</a:t>
            </a:r>
          </a:p>
          <a:p>
            <a:pPr>
              <a:lnSpc>
                <a:spcPct val="120000"/>
              </a:lnSpc>
              <a:spcBef>
                <a:spcPts val="0"/>
              </a:spcBef>
            </a:pPr>
            <a:r>
              <a:rPr lang="en-GB" sz="2000" i="0" u="none" strike="noStrike" dirty="0">
                <a:effectLst/>
                <a:latin typeface="Arial" panose="020B0604020202020204" pitchFamily="34" charset="0"/>
                <a:cs typeface="Arial" panose="020B0604020202020204" pitchFamily="34" charset="0"/>
              </a:rPr>
              <a:t>After a short time as mayor of Treviso he returned home to Venice where he studied for the priesthood.</a:t>
            </a:r>
          </a:p>
          <a:p>
            <a:pPr>
              <a:lnSpc>
                <a:spcPct val="120000"/>
              </a:lnSpc>
              <a:spcBef>
                <a:spcPts val="0"/>
              </a:spcBef>
            </a:pPr>
            <a:r>
              <a:rPr lang="en-GB" sz="2000" b="0" i="0" u="none" strike="noStrike" dirty="0">
                <a:effectLst/>
                <a:latin typeface="Arial" panose="020B0604020202020204" pitchFamily="34" charset="0"/>
                <a:cs typeface="Arial" panose="020B0604020202020204" pitchFamily="34" charset="0"/>
              </a:rPr>
              <a:t>He felt a special call to help the orphans who had no one to care for them.</a:t>
            </a:r>
          </a:p>
          <a:p>
            <a:pPr>
              <a:lnSpc>
                <a:spcPct val="120000"/>
              </a:lnSpc>
              <a:spcBef>
                <a:spcPts val="0"/>
              </a:spcBef>
            </a:pPr>
            <a:r>
              <a:rPr lang="en-GB" sz="2000" b="0" i="0" u="none" strike="noStrike" dirty="0">
                <a:effectLst/>
                <a:latin typeface="Arial" panose="020B0604020202020204" pitchFamily="34" charset="0"/>
                <a:cs typeface="Arial" panose="020B0604020202020204" pitchFamily="34" charset="0"/>
              </a:rPr>
              <a:t>He founded orphanages in other cities, a hospital, and a shelter for the poor.</a:t>
            </a:r>
            <a:endParaRPr lang="en-GB" sz="2000" i="0" u="none" strike="noStrike" dirty="0">
              <a:effectLst/>
              <a:latin typeface="Arial" panose="020B0604020202020204" pitchFamily="34" charset="0"/>
              <a:cs typeface="Arial" panose="020B0604020202020204" pitchFamily="34" charset="0"/>
            </a:endParaRPr>
          </a:p>
          <a:p>
            <a:pPr marL="0" indent="0" algn="ctr">
              <a:lnSpc>
                <a:spcPct val="120000"/>
              </a:lnSpc>
              <a:spcBef>
                <a:spcPts val="0"/>
              </a:spcBef>
              <a:buNone/>
            </a:pPr>
            <a:r>
              <a:rPr lang="en-GB" sz="2000" b="1" i="1" u="none" strike="noStrike" dirty="0">
                <a:effectLst/>
                <a:latin typeface="Arial" panose="020B0604020202020204" pitchFamily="34" charset="0"/>
                <a:cs typeface="Arial" panose="020B0604020202020204" pitchFamily="34" charset="0"/>
              </a:rPr>
              <a:t>Let us Pray.</a:t>
            </a:r>
          </a:p>
          <a:p>
            <a:pPr marL="0" indent="0" algn="ctr">
              <a:lnSpc>
                <a:spcPct val="120000"/>
              </a:lnSpc>
              <a:spcBef>
                <a:spcPts val="0"/>
              </a:spcBef>
              <a:buNone/>
            </a:pPr>
            <a:r>
              <a:rPr lang="en-GB" sz="2000" b="1" i="1" u="none" strike="noStrike" dirty="0">
                <a:effectLst/>
                <a:latin typeface="Arial" panose="020B0604020202020204" pitchFamily="34" charset="0"/>
                <a:cs typeface="Arial" panose="020B0604020202020204" pitchFamily="34" charset="0"/>
              </a:rPr>
              <a:t>Saint Jerome </a:t>
            </a:r>
            <a:r>
              <a:rPr lang="en-GB" sz="2000" b="1" i="1" u="none" strike="noStrike" dirty="0" err="1">
                <a:effectLst/>
                <a:latin typeface="Arial" panose="020B0604020202020204" pitchFamily="34" charset="0"/>
                <a:cs typeface="Arial" panose="020B0604020202020204" pitchFamily="34" charset="0"/>
              </a:rPr>
              <a:t>Emiliani</a:t>
            </a:r>
            <a:r>
              <a:rPr lang="en-GB" sz="2000" b="1" i="1" u="none" strike="noStrike" dirty="0">
                <a:effectLst/>
                <a:latin typeface="Arial" panose="020B0604020202020204" pitchFamily="34" charset="0"/>
                <a:cs typeface="Arial" panose="020B0604020202020204" pitchFamily="34" charset="0"/>
              </a:rPr>
              <a:t>, watch over all children who are abandoned or unloved. Give us the courage to show them God's love through our care. Help us to lose the chains that keep us from living the life God intended for us. </a:t>
            </a:r>
          </a:p>
          <a:p>
            <a:pPr marL="0" indent="0" algn="ctr">
              <a:lnSpc>
                <a:spcPct val="120000"/>
              </a:lnSpc>
              <a:spcBef>
                <a:spcPts val="0"/>
              </a:spcBef>
              <a:buNone/>
            </a:pPr>
            <a:r>
              <a:rPr lang="en-GB" sz="2000" b="1" i="1" u="none" strike="noStrike" dirty="0">
                <a:effectLst/>
                <a:latin typeface="Arial" panose="020B0604020202020204" pitchFamily="34" charset="0"/>
                <a:cs typeface="Arial" panose="020B0604020202020204" pitchFamily="34" charset="0"/>
              </a:rPr>
              <a:t>Amen</a:t>
            </a:r>
          </a:p>
          <a:p>
            <a:pPr marL="0" indent="0" algn="ctr">
              <a:lnSpc>
                <a:spcPct val="120000"/>
              </a:lnSpc>
              <a:spcBef>
                <a:spcPts val="0"/>
              </a:spcBef>
              <a:buNone/>
            </a:pPr>
            <a:r>
              <a:rPr lang="en-GB" sz="2000" b="1" dirty="0">
                <a:latin typeface="Arial" panose="020B0604020202020204" pitchFamily="34" charset="0"/>
                <a:cs typeface="Arial" panose="020B0604020202020204" pitchFamily="34" charset="0"/>
              </a:rPr>
              <a:t>St. Jerome … Pray for us.</a:t>
            </a:r>
          </a:p>
        </p:txBody>
      </p:sp>
      <p:sp>
        <p:nvSpPr>
          <p:cNvPr id="7" name="TextBox 6">
            <a:extLst>
              <a:ext uri="{FF2B5EF4-FFF2-40B4-BE49-F238E27FC236}">
                <a16:creationId xmlns:a16="http://schemas.microsoft.com/office/drawing/2014/main" id="{F0687846-E71C-4026-9F35-1E12484B4C05}"/>
              </a:ext>
            </a:extLst>
          </p:cNvPr>
          <p:cNvSpPr txBox="1"/>
          <p:nvPr/>
        </p:nvSpPr>
        <p:spPr>
          <a:xfrm>
            <a:off x="130628" y="739659"/>
            <a:ext cx="5366789" cy="461665"/>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Memorial of St. Jerome </a:t>
            </a:r>
            <a:r>
              <a:rPr lang="en-GB" sz="2400" dirty="0" err="1">
                <a:latin typeface="Arial" panose="020B0604020202020204" pitchFamily="34" charset="0"/>
                <a:cs typeface="Arial" panose="020B0604020202020204" pitchFamily="34" charset="0"/>
              </a:rPr>
              <a:t>Emiliani</a:t>
            </a:r>
            <a:endParaRPr lang="en-GB" sz="2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5BD5ED0-2BD1-49C9-AE55-1B4F18A85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620" y="970492"/>
            <a:ext cx="3725275" cy="4718682"/>
          </a:xfrm>
          <a:prstGeom prst="rect">
            <a:avLst/>
          </a:prstGeom>
          <a:effectLst>
            <a:softEdge rad="88900"/>
          </a:effectLst>
        </p:spPr>
      </p:pic>
    </p:spTree>
    <p:extLst>
      <p:ext uri="{BB962C8B-B14F-4D97-AF65-F5344CB8AC3E}">
        <p14:creationId xmlns:p14="http://schemas.microsoft.com/office/powerpoint/2010/main" val="2200967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BA39C-160F-4F19-847F-B524FB0882BC}"/>
              </a:ext>
            </a:extLst>
          </p:cNvPr>
          <p:cNvSpPr>
            <a:spLocks noGrp="1"/>
          </p:cNvSpPr>
          <p:nvPr>
            <p:ph type="title"/>
          </p:nvPr>
        </p:nvSpPr>
        <p:spPr>
          <a:xfrm>
            <a:off x="130628" y="139495"/>
            <a:ext cx="11827823" cy="369332"/>
          </a:xfrm>
        </p:spPr>
        <p:txBody>
          <a:bodyPr>
            <a:normAutofit fontScale="90000"/>
          </a:bodyPr>
          <a:lstStyle/>
          <a:p>
            <a:r>
              <a:rPr lang="en-GB" dirty="0">
                <a:latin typeface="Arial" panose="020B0604020202020204" pitchFamily="34" charset="0"/>
                <a:cs typeface="Arial" panose="020B0604020202020204" pitchFamily="34" charset="0"/>
              </a:rPr>
              <a:t>8</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February </a:t>
            </a:r>
          </a:p>
        </p:txBody>
      </p:sp>
      <p:sp>
        <p:nvSpPr>
          <p:cNvPr id="3" name="Content Placeholder 2">
            <a:extLst>
              <a:ext uri="{FF2B5EF4-FFF2-40B4-BE49-F238E27FC236}">
                <a16:creationId xmlns:a16="http://schemas.microsoft.com/office/drawing/2014/main" id="{E689B067-D435-4792-88AC-3F9EA81B8144}"/>
              </a:ext>
            </a:extLst>
          </p:cNvPr>
          <p:cNvSpPr>
            <a:spLocks noGrp="1"/>
          </p:cNvSpPr>
          <p:nvPr>
            <p:ph idx="1"/>
          </p:nvPr>
        </p:nvSpPr>
        <p:spPr>
          <a:xfrm>
            <a:off x="130628" y="988877"/>
            <a:ext cx="3725275" cy="5105266"/>
          </a:xfrm>
        </p:spPr>
        <p:txBody>
          <a:bodyPr>
            <a:noAutofit/>
          </a:bodyPr>
          <a:lstStyle/>
          <a:p>
            <a:pPr>
              <a:lnSpc>
                <a:spcPct val="120000"/>
              </a:lnSpc>
              <a:spcBef>
                <a:spcPts val="0"/>
              </a:spcBef>
            </a:pPr>
            <a:endParaRPr lang="en-GB" sz="1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CE40A59-C173-4B24-8133-C9D73BF244F4}"/>
              </a:ext>
            </a:extLst>
          </p:cNvPr>
          <p:cNvSpPr txBox="1"/>
          <p:nvPr/>
        </p:nvSpPr>
        <p:spPr>
          <a:xfrm>
            <a:off x="130627" y="739659"/>
            <a:ext cx="8205471" cy="646331"/>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Memorial of St Josephine </a:t>
            </a:r>
            <a:r>
              <a:rPr lang="en-GB" sz="3600" dirty="0" err="1">
                <a:latin typeface="Arial" panose="020B0604020202020204" pitchFamily="34" charset="0"/>
                <a:cs typeface="Arial" panose="020B0604020202020204" pitchFamily="34" charset="0"/>
              </a:rPr>
              <a:t>Bakhita</a:t>
            </a:r>
            <a:endParaRPr lang="en-GB" sz="3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E440943-FF99-4892-9072-69036CF8931E}"/>
              </a:ext>
            </a:extLst>
          </p:cNvPr>
          <p:cNvSpPr txBox="1"/>
          <p:nvPr/>
        </p:nvSpPr>
        <p:spPr>
          <a:xfrm>
            <a:off x="330741" y="1450542"/>
            <a:ext cx="8005358" cy="5016758"/>
          </a:xfrm>
          <a:prstGeom prst="rect">
            <a:avLst/>
          </a:prstGeom>
          <a:noFill/>
        </p:spPr>
        <p:txBody>
          <a:bodyPr wrap="square">
            <a:spAutoFit/>
          </a:bodyPr>
          <a:lstStyle/>
          <a:p>
            <a:pPr marL="285750" indent="-285750">
              <a:buFont typeface="Arial" panose="020B0604020202020204" pitchFamily="34" charset="0"/>
              <a:buChar char="•"/>
            </a:pPr>
            <a:r>
              <a:rPr lang="en-GB" sz="2000" b="0" i="0" u="none" strike="noStrike" dirty="0">
                <a:solidFill>
                  <a:srgbClr val="1A1A1A"/>
                </a:solidFill>
                <a:effectLst/>
                <a:latin typeface="Arial" panose="020B0604020202020204" pitchFamily="34" charset="0"/>
                <a:cs typeface="Arial" panose="020B0604020202020204" pitchFamily="34" charset="0"/>
              </a:rPr>
              <a:t>Saint Josephine </a:t>
            </a:r>
            <a:r>
              <a:rPr lang="en-GB" sz="2000" b="0" i="0" u="none" strike="noStrike" dirty="0" err="1">
                <a:solidFill>
                  <a:srgbClr val="1A1A1A"/>
                </a:solidFill>
                <a:effectLst/>
                <a:latin typeface="Arial" panose="020B0604020202020204" pitchFamily="34" charset="0"/>
                <a:cs typeface="Arial" panose="020B0604020202020204" pitchFamily="34" charset="0"/>
              </a:rPr>
              <a:t>Bakhita</a:t>
            </a:r>
            <a:r>
              <a:rPr lang="en-GB" sz="2000" b="0" i="0" u="none" strike="noStrike" dirty="0">
                <a:solidFill>
                  <a:srgbClr val="1A1A1A"/>
                </a:solidFill>
                <a:effectLst/>
                <a:latin typeface="Arial" panose="020B0604020202020204" pitchFamily="34" charset="0"/>
                <a:cs typeface="Arial" panose="020B0604020202020204" pitchFamily="34" charset="0"/>
              </a:rPr>
              <a:t> was born in Sudan, Africa around1869.  </a:t>
            </a:r>
          </a:p>
          <a:p>
            <a:pPr marL="285750" indent="-285750">
              <a:buFont typeface="Arial" panose="020B0604020202020204" pitchFamily="34" charset="0"/>
              <a:buChar char="•"/>
            </a:pPr>
            <a:r>
              <a:rPr lang="en-GB" sz="2000" b="0" i="0" u="none" strike="noStrike" dirty="0">
                <a:solidFill>
                  <a:srgbClr val="1A1A1A"/>
                </a:solidFill>
                <a:effectLst/>
                <a:latin typeface="Arial" panose="020B0604020202020204" pitchFamily="34" charset="0"/>
                <a:cs typeface="Arial" panose="020B0604020202020204" pitchFamily="34" charset="0"/>
              </a:rPr>
              <a:t>Her early childhood was a happy one. However, when she was seven, she was kidnapped by slave traders!  </a:t>
            </a:r>
          </a:p>
          <a:p>
            <a:pPr marL="285750" indent="-285750">
              <a:buFont typeface="Arial" panose="020B0604020202020204" pitchFamily="34" charset="0"/>
              <a:buChar char="•"/>
            </a:pPr>
            <a:r>
              <a:rPr lang="en-GB" sz="2000" b="0" i="0" u="none" strike="noStrike" dirty="0">
                <a:solidFill>
                  <a:srgbClr val="1A1A1A"/>
                </a:solidFill>
                <a:effectLst/>
                <a:latin typeface="Arial" panose="020B0604020202020204" pitchFamily="34" charset="0"/>
                <a:cs typeface="Arial" panose="020B0604020202020204" pitchFamily="34" charset="0"/>
              </a:rPr>
              <a:t>From then on she was called </a:t>
            </a:r>
            <a:r>
              <a:rPr lang="en-GB" sz="2000" b="0" i="0" u="none" strike="noStrike" dirty="0" err="1">
                <a:solidFill>
                  <a:srgbClr val="1A1A1A"/>
                </a:solidFill>
                <a:effectLst/>
                <a:latin typeface="Arial" panose="020B0604020202020204" pitchFamily="34" charset="0"/>
                <a:cs typeface="Arial" panose="020B0604020202020204" pitchFamily="34" charset="0"/>
              </a:rPr>
              <a:t>Bakhita</a:t>
            </a:r>
            <a:r>
              <a:rPr lang="en-GB" sz="2000" b="0" i="0" u="none" strike="noStrike" dirty="0">
                <a:solidFill>
                  <a:srgbClr val="1A1A1A"/>
                </a:solidFill>
                <a:effectLst/>
                <a:latin typeface="Arial" panose="020B0604020202020204" pitchFamily="34" charset="0"/>
                <a:cs typeface="Arial" panose="020B0604020202020204" pitchFamily="34" charset="0"/>
              </a:rPr>
              <a:t>, meaning “lucky.”  She was sold many times during the next twelve years. </a:t>
            </a:r>
          </a:p>
          <a:p>
            <a:pPr marL="285750" indent="-285750" algn="l">
              <a:buFont typeface="Arial" panose="020B0604020202020204" pitchFamily="34" charset="0"/>
              <a:buChar char="•"/>
            </a:pPr>
            <a:r>
              <a:rPr lang="en-GB" sz="2000" b="0" i="0" u="none" strike="noStrike" dirty="0">
                <a:solidFill>
                  <a:srgbClr val="1A1A1A"/>
                </a:solidFill>
                <a:effectLst/>
                <a:latin typeface="Arial" panose="020B0604020202020204" pitchFamily="34" charset="0"/>
                <a:cs typeface="Arial" panose="020B0604020202020204" pitchFamily="34" charset="0"/>
              </a:rPr>
              <a:t>On December 7, 1893 she entered the </a:t>
            </a:r>
            <a:r>
              <a:rPr lang="en-GB" sz="2000" b="0" i="0" u="none" strike="noStrike" dirty="0" err="1">
                <a:solidFill>
                  <a:srgbClr val="1A1A1A"/>
                </a:solidFill>
                <a:effectLst/>
                <a:latin typeface="Arial" panose="020B0604020202020204" pitchFamily="34" charset="0"/>
                <a:cs typeface="Arial" panose="020B0604020202020204" pitchFamily="34" charset="0"/>
              </a:rPr>
              <a:t>Canossian</a:t>
            </a:r>
            <a:r>
              <a:rPr lang="en-GB" sz="2000" b="0" i="0" u="none" strike="noStrike" dirty="0">
                <a:solidFill>
                  <a:srgbClr val="1A1A1A"/>
                </a:solidFill>
                <a:effectLst/>
                <a:latin typeface="Arial" panose="020B0604020202020204" pitchFamily="34" charset="0"/>
                <a:cs typeface="Arial" panose="020B0604020202020204" pitchFamily="34" charset="0"/>
              </a:rPr>
              <a:t> Daughters of Charity and made her final vows on December 8, 1896. </a:t>
            </a:r>
          </a:p>
          <a:p>
            <a:pPr marL="285750" indent="-285750" algn="l">
              <a:buFont typeface="Arial" panose="020B0604020202020204" pitchFamily="34" charset="0"/>
              <a:buChar char="•"/>
            </a:pPr>
            <a:r>
              <a:rPr lang="en-GB" sz="2000" b="0" i="0" u="none" strike="noStrike" dirty="0">
                <a:solidFill>
                  <a:srgbClr val="1A1A1A"/>
                </a:solidFill>
                <a:effectLst/>
                <a:latin typeface="Arial" panose="020B0604020202020204" pitchFamily="34" charset="0"/>
                <a:cs typeface="Arial" panose="020B0604020202020204" pitchFamily="34" charset="0"/>
              </a:rPr>
              <a:t>During the following forty-two years, she served as a cook and a doorkeeper.  </a:t>
            </a:r>
          </a:p>
          <a:p>
            <a:pPr marL="285750" indent="-285750" algn="l">
              <a:buFont typeface="Arial" panose="020B0604020202020204" pitchFamily="34" charset="0"/>
              <a:buChar char="•"/>
            </a:pPr>
            <a:r>
              <a:rPr lang="en-GB" sz="2000" b="0" i="0" u="none" strike="noStrike" dirty="0">
                <a:solidFill>
                  <a:srgbClr val="1A1A1A"/>
                </a:solidFill>
                <a:effectLst/>
                <a:latin typeface="Arial" panose="020B0604020202020204" pitchFamily="34" charset="0"/>
                <a:cs typeface="Arial" panose="020B0604020202020204" pitchFamily="34" charset="0"/>
              </a:rPr>
              <a:t>Sometimes, she travelled to other convents telling her story and preparing the sisters for mission work in Africa.</a:t>
            </a:r>
          </a:p>
          <a:p>
            <a:endParaRPr lang="en-GB" sz="2000" dirty="0">
              <a:solidFill>
                <a:srgbClr val="1A1A1A"/>
              </a:solidFill>
              <a:latin typeface="Arial" panose="020B0604020202020204" pitchFamily="34" charset="0"/>
              <a:cs typeface="Arial" panose="020B0604020202020204" pitchFamily="34" charset="0"/>
            </a:endParaRPr>
          </a:p>
          <a:p>
            <a:pPr algn="ctr"/>
            <a:r>
              <a:rPr lang="en-GB" sz="2000" b="1" u="none" strike="noStrike" dirty="0">
                <a:solidFill>
                  <a:srgbClr val="1A1A1A"/>
                </a:solidFill>
                <a:effectLst/>
                <a:latin typeface="Arial" panose="020B0604020202020204" pitchFamily="34" charset="0"/>
                <a:cs typeface="Arial" panose="020B0604020202020204" pitchFamily="34" charset="0"/>
              </a:rPr>
              <a:t>“The Lord has loved me so much: we must love everyone; we must be compassionate!”</a:t>
            </a:r>
          </a:p>
          <a:p>
            <a:pPr algn="ctr"/>
            <a:endParaRPr lang="en-GB" sz="2000" b="0" i="0" u="none" strike="noStrike" dirty="0">
              <a:solidFill>
                <a:srgbClr val="1A1A1A"/>
              </a:solidFill>
              <a:effectLst/>
              <a:latin typeface="Arial" panose="020B0604020202020204" pitchFamily="34" charset="0"/>
              <a:cs typeface="Arial" panose="020B0604020202020204" pitchFamily="34" charset="0"/>
            </a:endParaRPr>
          </a:p>
          <a:p>
            <a:pPr algn="ctr"/>
            <a:r>
              <a:rPr lang="en-GB" sz="2000" b="1" i="0" u="none" strike="noStrike" dirty="0">
                <a:solidFill>
                  <a:srgbClr val="1A1A1A"/>
                </a:solidFill>
                <a:effectLst/>
                <a:latin typeface="Arial" panose="020B0604020202020204" pitchFamily="34" charset="0"/>
                <a:cs typeface="Arial" panose="020B0604020202020204" pitchFamily="34" charset="0"/>
              </a:rPr>
              <a:t>Saint Josephine </a:t>
            </a:r>
            <a:r>
              <a:rPr lang="en-GB" sz="2000" b="1" i="0" u="none" strike="noStrike" dirty="0" err="1">
                <a:solidFill>
                  <a:srgbClr val="1A1A1A"/>
                </a:solidFill>
                <a:effectLst/>
                <a:latin typeface="Arial" panose="020B0604020202020204" pitchFamily="34" charset="0"/>
                <a:cs typeface="Arial" panose="020B0604020202020204" pitchFamily="34" charset="0"/>
              </a:rPr>
              <a:t>Bakhita</a:t>
            </a:r>
            <a:r>
              <a:rPr lang="en-GB" sz="2000" b="1" dirty="0">
                <a:solidFill>
                  <a:srgbClr val="1A1A1A"/>
                </a:solidFill>
                <a:latin typeface="Arial" panose="020B0604020202020204" pitchFamily="34" charset="0"/>
                <a:cs typeface="Arial" panose="020B0604020202020204" pitchFamily="34" charset="0"/>
              </a:rPr>
              <a:t>…</a:t>
            </a:r>
            <a:r>
              <a:rPr lang="en-GB" sz="2000" b="1" i="0" u="none" strike="noStrike" dirty="0">
                <a:solidFill>
                  <a:srgbClr val="1A1A1A"/>
                </a:solidFill>
                <a:effectLst/>
                <a:latin typeface="Arial" panose="020B0604020202020204" pitchFamily="34" charset="0"/>
                <a:cs typeface="Arial" panose="020B0604020202020204" pitchFamily="34" charset="0"/>
              </a:rPr>
              <a:t> pray for us!</a:t>
            </a:r>
          </a:p>
        </p:txBody>
      </p:sp>
      <p:pic>
        <p:nvPicPr>
          <p:cNvPr id="13" name="Picture 12" descr="A picture containing venn diagram&#10;&#10;Description automatically generated">
            <a:extLst>
              <a:ext uri="{FF2B5EF4-FFF2-40B4-BE49-F238E27FC236}">
                <a16:creationId xmlns:a16="http://schemas.microsoft.com/office/drawing/2014/main" id="{6C133A4D-A756-43D3-ACB6-E70361FE3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6098" y="675108"/>
            <a:ext cx="3758319" cy="5792192"/>
          </a:xfrm>
          <a:prstGeom prst="rect">
            <a:avLst/>
          </a:prstGeom>
          <a:effectLst>
            <a:softEdge rad="139700"/>
          </a:effectLst>
        </p:spPr>
      </p:pic>
    </p:spTree>
    <p:extLst>
      <p:ext uri="{BB962C8B-B14F-4D97-AF65-F5344CB8AC3E}">
        <p14:creationId xmlns:p14="http://schemas.microsoft.com/office/powerpoint/2010/main" val="2605721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6E0A8-2651-4509-9584-E56E668F63EE}"/>
              </a:ext>
            </a:extLst>
          </p:cNvPr>
          <p:cNvSpPr>
            <a:spLocks noGrp="1"/>
          </p:cNvSpPr>
          <p:nvPr>
            <p:ph type="title"/>
          </p:nvPr>
        </p:nvSpPr>
        <p:spPr>
          <a:xfrm>
            <a:off x="359592" y="339754"/>
            <a:ext cx="10515600" cy="1325563"/>
          </a:xfrm>
        </p:spPr>
        <p:txBody>
          <a:bodyPr/>
          <a:lstStyle/>
          <a:p>
            <a:r>
              <a:rPr lang="en-GB" dirty="0">
                <a:latin typeface="Arial" panose="020B0604020202020204" pitchFamily="34" charset="0"/>
                <a:cs typeface="Arial" panose="020B0604020202020204" pitchFamily="34" charset="0"/>
              </a:rPr>
              <a:t>5</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January</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St. Charles of St Andrew</a:t>
            </a:r>
          </a:p>
        </p:txBody>
      </p:sp>
      <p:sp>
        <p:nvSpPr>
          <p:cNvPr id="3" name="Content Placeholder 2">
            <a:extLst>
              <a:ext uri="{FF2B5EF4-FFF2-40B4-BE49-F238E27FC236}">
                <a16:creationId xmlns:a16="http://schemas.microsoft.com/office/drawing/2014/main" id="{7E32C6AB-7F6F-4DF6-96FC-AE96F97358BD}"/>
              </a:ext>
            </a:extLst>
          </p:cNvPr>
          <p:cNvSpPr>
            <a:spLocks noGrp="1"/>
          </p:cNvSpPr>
          <p:nvPr>
            <p:ph idx="1"/>
          </p:nvPr>
        </p:nvSpPr>
        <p:spPr>
          <a:xfrm>
            <a:off x="147096" y="2014898"/>
            <a:ext cx="4807688" cy="4351338"/>
          </a:xfrm>
        </p:spPr>
        <p:txBody>
          <a:bodyPr>
            <a:normAutofit fontScale="85000" lnSpcReduction="10000"/>
          </a:bodyPr>
          <a:lstStyle/>
          <a:p>
            <a:pPr algn="l">
              <a:lnSpc>
                <a:spcPct val="120000"/>
              </a:lnSpc>
              <a:spcBef>
                <a:spcPts val="0"/>
              </a:spcBef>
            </a:pPr>
            <a:r>
              <a:rPr lang="en-GB" u="none" strike="noStrike">
                <a:effectLst/>
                <a:latin typeface="Arial" panose="020B0604020202020204" pitchFamily="34" charset="0"/>
                <a:cs typeface="Arial" panose="020B0604020202020204" pitchFamily="34" charset="0"/>
              </a:rPr>
              <a:t>St. </a:t>
            </a:r>
            <a:r>
              <a:rPr lang="en-GB" b="0" i="1" u="none" strike="noStrike" dirty="0">
                <a:effectLst/>
                <a:latin typeface="Arial" panose="020B0604020202020204" pitchFamily="34" charset="0"/>
                <a:cs typeface="Arial" panose="020B0604020202020204" pitchFamily="34" charset="0"/>
              </a:rPr>
              <a:t>Charles John </a:t>
            </a:r>
            <a:r>
              <a:rPr lang="en-GB" b="0" i="1" u="none" strike="noStrike" dirty="0" err="1">
                <a:effectLst/>
                <a:latin typeface="Arial" panose="020B0604020202020204" pitchFamily="34" charset="0"/>
                <a:cs typeface="Arial" panose="020B0604020202020204" pitchFamily="34" charset="0"/>
              </a:rPr>
              <a:t>Houben</a:t>
            </a:r>
            <a:r>
              <a:rPr lang="en-GB" b="0" i="1" u="none" strike="noStrike" dirty="0">
                <a:effectLst/>
                <a:latin typeface="Arial" panose="020B0604020202020204" pitchFamily="34" charset="0"/>
                <a:cs typeface="Arial" panose="020B0604020202020204" pitchFamily="34" charset="0"/>
              </a:rPr>
              <a:t> (1821-1893), was a Dutch Passionist priest who served firstly in Staffordshire and then in Mount Argus, Dublin, Ireland in the late 19th-century. </a:t>
            </a:r>
          </a:p>
          <a:p>
            <a:pPr algn="l">
              <a:lnSpc>
                <a:spcPct val="120000"/>
              </a:lnSpc>
              <a:spcBef>
                <a:spcPts val="0"/>
              </a:spcBef>
            </a:pPr>
            <a:r>
              <a:rPr lang="en-GB" b="0" i="1" u="none" strike="noStrike" dirty="0">
                <a:effectLst/>
                <a:latin typeface="Arial" panose="020B0604020202020204" pitchFamily="34" charset="0"/>
                <a:cs typeface="Arial" panose="020B0604020202020204" pitchFamily="34" charset="0"/>
              </a:rPr>
              <a:t>He showed extraordinary compassion for the sick and those in need of guidance. </a:t>
            </a:r>
          </a:p>
          <a:p>
            <a:pPr algn="l">
              <a:lnSpc>
                <a:spcPct val="120000"/>
              </a:lnSpc>
              <a:spcBef>
                <a:spcPts val="0"/>
              </a:spcBef>
            </a:pPr>
            <a:r>
              <a:rPr lang="en-GB" b="0" i="1" u="none" strike="noStrike" dirty="0">
                <a:effectLst/>
                <a:latin typeface="Arial" panose="020B0604020202020204" pitchFamily="34" charset="0"/>
                <a:cs typeface="Arial" panose="020B0604020202020204" pitchFamily="34" charset="0"/>
              </a:rPr>
              <a:t>He was canonised in 2007.</a:t>
            </a:r>
            <a:endParaRPr lang="en-GB" b="0" i="0" u="none" strike="noStrike" dirty="0">
              <a:effectLst/>
              <a:latin typeface="Arial" panose="020B0604020202020204" pitchFamily="34" charset="0"/>
              <a:cs typeface="Arial" panose="020B0604020202020204" pitchFamily="34" charset="0"/>
            </a:endParaRPr>
          </a:p>
          <a:p>
            <a:pPr marL="0" indent="0">
              <a:buNone/>
            </a:pPr>
            <a:endParaRPr lang="en-GB" dirty="0"/>
          </a:p>
        </p:txBody>
      </p:sp>
      <p:sp>
        <p:nvSpPr>
          <p:cNvPr id="5" name="TextBox 4">
            <a:extLst>
              <a:ext uri="{FF2B5EF4-FFF2-40B4-BE49-F238E27FC236}">
                <a16:creationId xmlns:a16="http://schemas.microsoft.com/office/drawing/2014/main" id="{D4F73B53-0FF2-4B26-8248-414BCEEA2F93}"/>
              </a:ext>
            </a:extLst>
          </p:cNvPr>
          <p:cNvSpPr txBox="1"/>
          <p:nvPr/>
        </p:nvSpPr>
        <p:spPr>
          <a:xfrm>
            <a:off x="7866594" y="2014898"/>
            <a:ext cx="3721503" cy="4031873"/>
          </a:xfrm>
          <a:prstGeom prst="rect">
            <a:avLst/>
          </a:prstGeom>
          <a:noFill/>
        </p:spPr>
        <p:txBody>
          <a:bodyPr wrap="square">
            <a:spAutoFit/>
          </a:bodyPr>
          <a:lstStyle/>
          <a:p>
            <a:pPr algn="ctr"/>
            <a:r>
              <a:rPr lang="en-GB" sz="1600" b="0" i="0" u="none" strike="noStrike" dirty="0">
                <a:solidFill>
                  <a:srgbClr val="333333"/>
                </a:solidFill>
                <a:effectLst/>
                <a:latin typeface="Arial" panose="020B0604020202020204" pitchFamily="34" charset="0"/>
                <a:cs typeface="Arial" panose="020B0604020202020204" pitchFamily="34" charset="0"/>
              </a:rPr>
              <a:t>Heavenly Father,</a:t>
            </a:r>
            <a:br>
              <a:rPr lang="en-GB" sz="1600" b="0" i="0" u="none" strike="noStrike" dirty="0">
                <a:solidFill>
                  <a:srgbClr val="333333"/>
                </a:solidFill>
                <a:effectLst/>
                <a:latin typeface="Arial" panose="020B0604020202020204" pitchFamily="34" charset="0"/>
                <a:cs typeface="Arial" panose="020B0604020202020204" pitchFamily="34" charset="0"/>
              </a:rPr>
            </a:br>
            <a:r>
              <a:rPr lang="en-GB" sz="1600" b="0" i="0" u="none" strike="noStrike" dirty="0">
                <a:solidFill>
                  <a:srgbClr val="333333"/>
                </a:solidFill>
                <a:effectLst/>
                <a:latin typeface="Arial" panose="020B0604020202020204" pitchFamily="34" charset="0"/>
                <a:cs typeface="Arial" panose="020B0604020202020204" pitchFamily="34" charset="0"/>
              </a:rPr>
              <a:t>you filled Blessed Charles </a:t>
            </a:r>
          </a:p>
          <a:p>
            <a:pPr algn="ctr"/>
            <a:r>
              <a:rPr lang="en-GB" sz="1600" b="0" i="0" u="none" strike="noStrike" dirty="0">
                <a:solidFill>
                  <a:srgbClr val="333333"/>
                </a:solidFill>
                <a:effectLst/>
                <a:latin typeface="Arial" panose="020B0604020202020204" pitchFamily="34" charset="0"/>
                <a:cs typeface="Arial" panose="020B0604020202020204" pitchFamily="34" charset="0"/>
              </a:rPr>
              <a:t>with your Holy Spirit.</a:t>
            </a:r>
          </a:p>
          <a:p>
            <a:pPr algn="ctr"/>
            <a:r>
              <a:rPr lang="en-GB" sz="1600" b="0" i="0" u="none" strike="noStrike" dirty="0">
                <a:solidFill>
                  <a:srgbClr val="333333"/>
                </a:solidFill>
                <a:effectLst/>
                <a:latin typeface="Arial" panose="020B0604020202020204" pitchFamily="34" charset="0"/>
                <a:cs typeface="Arial" panose="020B0604020202020204" pitchFamily="34" charset="0"/>
              </a:rPr>
              <a:t>In the love of Christ he spent his life in prayer at the foot of the cross.</a:t>
            </a:r>
            <a:br>
              <a:rPr lang="en-GB" sz="1600" b="0" i="0" u="none" strike="noStrike" dirty="0">
                <a:solidFill>
                  <a:srgbClr val="333333"/>
                </a:solidFill>
                <a:effectLst/>
                <a:latin typeface="Arial" panose="020B0604020202020204" pitchFamily="34" charset="0"/>
                <a:cs typeface="Arial" panose="020B0604020202020204" pitchFamily="34" charset="0"/>
              </a:rPr>
            </a:br>
            <a:r>
              <a:rPr lang="en-GB" sz="1600" b="0" i="0" u="none" strike="noStrike" dirty="0">
                <a:solidFill>
                  <a:srgbClr val="333333"/>
                </a:solidFill>
                <a:effectLst/>
                <a:latin typeface="Arial" panose="020B0604020202020204" pitchFamily="34" charset="0"/>
                <a:cs typeface="Arial" panose="020B0604020202020204" pitchFamily="34" charset="0"/>
              </a:rPr>
              <a:t>Through the intercession of Blessed Charles</a:t>
            </a:r>
            <a:br>
              <a:rPr lang="en-GB" sz="1600" b="0" i="0" u="none" strike="noStrike" dirty="0">
                <a:solidFill>
                  <a:srgbClr val="333333"/>
                </a:solidFill>
                <a:effectLst/>
                <a:latin typeface="Arial" panose="020B0604020202020204" pitchFamily="34" charset="0"/>
                <a:cs typeface="Arial" panose="020B0604020202020204" pitchFamily="34" charset="0"/>
              </a:rPr>
            </a:br>
            <a:r>
              <a:rPr lang="en-GB" sz="1600" b="0" i="0" u="none" strike="noStrike" dirty="0">
                <a:solidFill>
                  <a:srgbClr val="333333"/>
                </a:solidFill>
                <a:effectLst/>
                <a:latin typeface="Arial" panose="020B0604020202020204" pitchFamily="34" charset="0"/>
                <a:cs typeface="Arial" panose="020B0604020202020204" pitchFamily="34" charset="0"/>
              </a:rPr>
              <a:t>give us the graces we need.</a:t>
            </a:r>
            <a:br>
              <a:rPr lang="en-GB" sz="1600" b="0" i="0" u="none" strike="noStrike" dirty="0">
                <a:solidFill>
                  <a:srgbClr val="333333"/>
                </a:solidFill>
                <a:effectLst/>
                <a:latin typeface="Arial" panose="020B0604020202020204" pitchFamily="34" charset="0"/>
                <a:cs typeface="Arial" panose="020B0604020202020204" pitchFamily="34" charset="0"/>
              </a:rPr>
            </a:br>
            <a:r>
              <a:rPr lang="en-GB" sz="1600" b="0" i="0" u="none" strike="noStrike" dirty="0">
                <a:solidFill>
                  <a:srgbClr val="333333"/>
                </a:solidFill>
                <a:effectLst/>
                <a:latin typeface="Arial" panose="020B0604020202020204" pitchFamily="34" charset="0"/>
                <a:cs typeface="Arial" panose="020B0604020202020204" pitchFamily="34" charset="0"/>
              </a:rPr>
              <a:t>Heal our aches and pains, our hurts and wounds, our anxieties and bad memories.</a:t>
            </a:r>
            <a:br>
              <a:rPr lang="en-GB" sz="1600" b="0" i="0" u="none" strike="noStrike" dirty="0">
                <a:solidFill>
                  <a:srgbClr val="333333"/>
                </a:solidFill>
                <a:effectLst/>
                <a:latin typeface="Arial" panose="020B0604020202020204" pitchFamily="34" charset="0"/>
                <a:cs typeface="Arial" panose="020B0604020202020204" pitchFamily="34" charset="0"/>
              </a:rPr>
            </a:br>
            <a:r>
              <a:rPr lang="en-GB" sz="1600" b="0" i="0" u="none" strike="noStrike" dirty="0">
                <a:solidFill>
                  <a:srgbClr val="333333"/>
                </a:solidFill>
                <a:effectLst/>
                <a:latin typeface="Arial" panose="020B0604020202020204" pitchFamily="34" charset="0"/>
                <a:cs typeface="Arial" panose="020B0604020202020204" pitchFamily="34" charset="0"/>
              </a:rPr>
              <a:t>Strengthen our faith, deepen our hope, and increase our love.</a:t>
            </a:r>
          </a:p>
          <a:p>
            <a:pPr algn="ctr"/>
            <a:r>
              <a:rPr lang="en-GB" sz="1600" b="0" i="0" u="none" strike="noStrike" dirty="0">
                <a:solidFill>
                  <a:srgbClr val="333333"/>
                </a:solidFill>
                <a:effectLst/>
                <a:latin typeface="Arial" panose="020B0604020202020204" pitchFamily="34" charset="0"/>
                <a:cs typeface="Arial" panose="020B0604020202020204" pitchFamily="34" charset="0"/>
              </a:rPr>
              <a:t>We make our prayer through Christ our Lord.</a:t>
            </a:r>
          </a:p>
          <a:p>
            <a:pPr algn="ctr"/>
            <a:r>
              <a:rPr lang="en-GB" sz="1600" dirty="0">
                <a:solidFill>
                  <a:srgbClr val="333333"/>
                </a:solidFill>
                <a:latin typeface="Arial" panose="020B0604020202020204" pitchFamily="34" charset="0"/>
                <a:cs typeface="Arial" panose="020B0604020202020204" pitchFamily="34" charset="0"/>
              </a:rPr>
              <a:t>Amen</a:t>
            </a:r>
            <a:endParaRPr lang="en-GB" sz="1600" b="0" i="0" u="none" strike="noStrike" dirty="0">
              <a:solidFill>
                <a:srgbClr val="333333"/>
              </a:solidFill>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AE18361-2BE5-444A-A777-1FC3C541F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3268" y="2014898"/>
            <a:ext cx="2900892" cy="4351338"/>
          </a:xfrm>
          <a:prstGeom prst="rect">
            <a:avLst/>
          </a:prstGeom>
          <a:effectLst>
            <a:softEdge rad="88900"/>
          </a:effectLst>
        </p:spPr>
      </p:pic>
    </p:spTree>
    <p:extLst>
      <p:ext uri="{BB962C8B-B14F-4D97-AF65-F5344CB8AC3E}">
        <p14:creationId xmlns:p14="http://schemas.microsoft.com/office/powerpoint/2010/main" val="1686603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A4273-577A-4C5D-A636-432198601BB3}"/>
              </a:ext>
            </a:extLst>
          </p:cNvPr>
          <p:cNvSpPr>
            <a:spLocks noGrp="1"/>
          </p:cNvSpPr>
          <p:nvPr>
            <p:ph type="title"/>
          </p:nvPr>
        </p:nvSpPr>
        <p:spPr>
          <a:xfrm>
            <a:off x="4965430" y="629268"/>
            <a:ext cx="7226570" cy="1286160"/>
          </a:xfrm>
        </p:spPr>
        <p:txBody>
          <a:bodyPr anchor="b">
            <a:normAutofit fontScale="90000"/>
          </a:bodyPr>
          <a:lstStyle/>
          <a:p>
            <a:r>
              <a:rPr lang="en-GB" sz="3700" b="1" dirty="0">
                <a:latin typeface="Arial" panose="020B0604020202020204" pitchFamily="34" charset="0"/>
                <a:cs typeface="Arial" panose="020B0604020202020204" pitchFamily="34" charset="0"/>
              </a:rPr>
              <a:t>10</a:t>
            </a:r>
            <a:r>
              <a:rPr lang="en-GB" sz="3700" b="1" baseline="30000" dirty="0">
                <a:latin typeface="Arial" panose="020B0604020202020204" pitchFamily="34" charset="0"/>
                <a:cs typeface="Arial" panose="020B0604020202020204" pitchFamily="34" charset="0"/>
              </a:rPr>
              <a:t>th</a:t>
            </a:r>
            <a:r>
              <a:rPr lang="en-GB" sz="3700" b="1" dirty="0">
                <a:latin typeface="Arial" panose="020B0604020202020204" pitchFamily="34" charset="0"/>
                <a:cs typeface="Arial" panose="020B0604020202020204" pitchFamily="34" charset="0"/>
              </a:rPr>
              <a:t> February</a:t>
            </a:r>
            <a:br>
              <a:rPr lang="en-GB" sz="3700" b="1" dirty="0">
                <a:latin typeface="Arial" panose="020B0604020202020204" pitchFamily="34" charset="0"/>
                <a:cs typeface="Arial" panose="020B0604020202020204" pitchFamily="34" charset="0"/>
              </a:rPr>
            </a:br>
            <a:r>
              <a:rPr lang="en-GB" sz="3700" b="1" dirty="0">
                <a:latin typeface="Arial" panose="020B0604020202020204" pitchFamily="34" charset="0"/>
                <a:cs typeface="Arial" panose="020B0604020202020204" pitchFamily="34" charset="0"/>
              </a:rPr>
              <a:t>Memorial of St Scholastica, Virgin</a:t>
            </a:r>
            <a:endParaRPr lang="en-GB" sz="37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F3668D3-CEE0-4577-A2C1-D5745E7A9CB2}"/>
              </a:ext>
            </a:extLst>
          </p:cNvPr>
          <p:cNvSpPr>
            <a:spLocks noGrp="1"/>
          </p:cNvSpPr>
          <p:nvPr>
            <p:ph idx="1"/>
          </p:nvPr>
        </p:nvSpPr>
        <p:spPr>
          <a:xfrm>
            <a:off x="4965430" y="2178342"/>
            <a:ext cx="6586489" cy="4248140"/>
          </a:xfrm>
        </p:spPr>
        <p:txBody>
          <a:bodyPr>
            <a:normAutofit fontScale="92500" lnSpcReduction="10000"/>
          </a:bodyPr>
          <a:lstStyle/>
          <a:p>
            <a:pPr marL="0" indent="0">
              <a:buNone/>
            </a:pPr>
            <a:r>
              <a:rPr lang="en-GB" sz="3200" b="1" dirty="0">
                <a:latin typeface="Arial" panose="020B0604020202020204" pitchFamily="34" charset="0"/>
                <a:cs typeface="Arial" panose="020B0604020202020204" pitchFamily="34" charset="0"/>
              </a:rPr>
              <a:t>Scholastica</a:t>
            </a:r>
            <a:r>
              <a:rPr lang="en-GB" sz="3200" dirty="0">
                <a:latin typeface="Arial" panose="020B0604020202020204" pitchFamily="34" charset="0"/>
                <a:cs typeface="Arial" panose="020B0604020202020204" pitchFamily="34" charset="0"/>
              </a:rPr>
              <a:t> (c. 480 – 10 February 543) is a saint of the Catholic Church and the Eastern Orthodox Churches. </a:t>
            </a:r>
          </a:p>
          <a:p>
            <a:pPr marL="0" indent="0">
              <a:buNone/>
            </a:pPr>
            <a:r>
              <a:rPr lang="en-GB" sz="3200" dirty="0">
                <a:latin typeface="Arial" panose="020B0604020202020204" pitchFamily="34" charset="0"/>
                <a:cs typeface="Arial" panose="020B0604020202020204" pitchFamily="34" charset="0"/>
              </a:rPr>
              <a:t>She is honoured in the Episcopal Church's calendar of saints. She was born in Italy. </a:t>
            </a:r>
          </a:p>
          <a:p>
            <a:pPr marL="0" indent="0">
              <a:buNone/>
            </a:pPr>
            <a:r>
              <a:rPr lang="en-GB" sz="3200" dirty="0">
                <a:latin typeface="Arial" panose="020B0604020202020204" pitchFamily="34" charset="0"/>
                <a:cs typeface="Arial" panose="020B0604020202020204" pitchFamily="34" charset="0"/>
              </a:rPr>
              <a:t>According to a ninth century tradition, she was the twin sister of Benedict of </a:t>
            </a:r>
            <a:r>
              <a:rPr lang="en-GB" sz="3200" dirty="0" err="1">
                <a:latin typeface="Arial" panose="020B0604020202020204" pitchFamily="34" charset="0"/>
                <a:cs typeface="Arial" panose="020B0604020202020204" pitchFamily="34" charset="0"/>
              </a:rPr>
              <a:t>Nursia</a:t>
            </a:r>
            <a:r>
              <a:rPr lang="en-GB" sz="3200" dirty="0">
                <a:latin typeface="Arial" panose="020B0604020202020204" pitchFamily="34" charset="0"/>
                <a:cs typeface="Arial" panose="020B0604020202020204" pitchFamily="34" charset="0"/>
              </a:rPr>
              <a:t>.</a:t>
            </a:r>
            <a:r>
              <a:rPr lang="en-GB" sz="3200" baseline="30000" dirty="0">
                <a:latin typeface="Arial" panose="020B0604020202020204" pitchFamily="34" charset="0"/>
                <a:cs typeface="Arial" panose="020B0604020202020204" pitchFamily="34" charset="0"/>
              </a:rPr>
              <a:t> </a:t>
            </a:r>
          </a:p>
          <a:p>
            <a:pPr marL="0" indent="0">
              <a:buNone/>
            </a:pPr>
            <a:r>
              <a:rPr lang="en-GB" sz="3200" dirty="0">
                <a:latin typeface="Arial" panose="020B0604020202020204" pitchFamily="34" charset="0"/>
                <a:cs typeface="Arial" panose="020B0604020202020204" pitchFamily="34" charset="0"/>
              </a:rPr>
              <a:t>Her feast day is 10 February.</a:t>
            </a:r>
          </a:p>
        </p:txBody>
      </p:sp>
      <p:pic>
        <p:nvPicPr>
          <p:cNvPr id="6" name="Picture 5" descr="A close up of text on a black background&#10;&#10;Description automatically generated">
            <a:extLst>
              <a:ext uri="{FF2B5EF4-FFF2-40B4-BE49-F238E27FC236}">
                <a16:creationId xmlns:a16="http://schemas.microsoft.com/office/drawing/2014/main" id="{C650679A-69DF-4A09-9964-E805BC66BF71}"/>
              </a:ext>
            </a:extLst>
          </p:cNvPr>
          <p:cNvPicPr>
            <a:picLocks noChangeAspect="1"/>
          </p:cNvPicPr>
          <p:nvPr/>
        </p:nvPicPr>
        <p:blipFill rotWithShape="1">
          <a:blip r:embed="rId2">
            <a:extLst>
              <a:ext uri="{28A0092B-C50C-407E-A947-70E740481C1C}">
                <a14:useLocalDpi xmlns:a14="http://schemas.microsoft.com/office/drawing/2010/main" val="0"/>
              </a:ext>
            </a:extLst>
          </a:blip>
          <a:srcRect r="4798"/>
          <a:stretch/>
        </p:blipFill>
        <p:spPr>
          <a:xfrm>
            <a:off x="-1636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DC9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493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9C916-A5E9-400B-85D2-83CD8085D37B}"/>
              </a:ext>
            </a:extLst>
          </p:cNvPr>
          <p:cNvSpPr>
            <a:spLocks noGrp="1"/>
          </p:cNvSpPr>
          <p:nvPr>
            <p:ph type="title"/>
          </p:nvPr>
        </p:nvSpPr>
        <p:spPr>
          <a:xfrm>
            <a:off x="481012" y="485775"/>
            <a:ext cx="2825506" cy="5719762"/>
          </a:xfrm>
        </p:spPr>
        <p:txBody>
          <a:bodyPr vert="horz" lIns="91440" tIns="45720" rIns="91440" bIns="45720" rtlCol="0" anchor="ctr">
            <a:normAutofit/>
          </a:bodyPr>
          <a:lstStyle/>
          <a:p>
            <a:r>
              <a:rPr lang="en-US" sz="3600" b="1" dirty="0">
                <a:latin typeface="Arial" panose="020B0604020202020204" pitchFamily="34" charset="0"/>
                <a:cs typeface="Arial" panose="020B0604020202020204" pitchFamily="34" charset="0"/>
              </a:rPr>
              <a:t>11</a:t>
            </a:r>
            <a:r>
              <a:rPr lang="en-US" sz="3600" b="1" baseline="30000" dirty="0">
                <a:latin typeface="Arial" panose="020B0604020202020204" pitchFamily="34" charset="0"/>
                <a:cs typeface="Arial" panose="020B0604020202020204" pitchFamily="34" charset="0"/>
              </a:rPr>
              <a:t>th</a:t>
            </a:r>
            <a:r>
              <a:rPr lang="en-US" sz="3600" b="1" dirty="0">
                <a:latin typeface="Arial" panose="020B0604020202020204" pitchFamily="34" charset="0"/>
                <a:cs typeface="Arial" panose="020B0604020202020204" pitchFamily="34" charset="0"/>
              </a:rPr>
              <a:t> February</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Memorial of Our Lady of Lourdes.</a:t>
            </a:r>
            <a:endParaRPr lang="en-US" sz="36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8D95E6E-19DA-4BB1-B18D-7926A633D326}"/>
              </a:ext>
            </a:extLst>
          </p:cNvPr>
          <p:cNvSpPr/>
          <p:nvPr/>
        </p:nvSpPr>
        <p:spPr>
          <a:xfrm>
            <a:off x="8416925" y="485774"/>
            <a:ext cx="3775075" cy="5719763"/>
          </a:xfrm>
          <a:prstGeom prst="rect">
            <a:avLst/>
          </a:prstGeom>
        </p:spPr>
        <p:txBody>
          <a:bodyPr vert="horz" lIns="91440" tIns="45720" rIns="91440" bIns="45720" rtlCol="0" anchor="ctr">
            <a:noAutofit/>
          </a:bodyPr>
          <a:lstStyle/>
          <a:p>
            <a:pPr>
              <a:lnSpc>
                <a:spcPct val="90000"/>
              </a:lnSpc>
              <a:spcAft>
                <a:spcPts val="600"/>
              </a:spcAft>
            </a:pPr>
            <a:r>
              <a:rPr lang="en-US" sz="2400" b="1" dirty="0">
                <a:latin typeface="Arial" panose="020B0604020202020204" pitchFamily="34" charset="0"/>
                <a:cs typeface="Arial" panose="020B0604020202020204" pitchFamily="34" charset="0"/>
              </a:rPr>
              <a:t>Our Lady of Lourdes</a:t>
            </a:r>
            <a:r>
              <a:rPr lang="en-US" sz="2400" dirty="0">
                <a:latin typeface="Arial" panose="020B0604020202020204" pitchFamily="34" charset="0"/>
                <a:cs typeface="Arial" panose="020B0604020202020204" pitchFamily="34" charset="0"/>
              </a:rPr>
              <a:t> is a Roman Catholic title of the Blessed Virgin Mary venerated in </a:t>
            </a:r>
            <a:r>
              <a:rPr lang="en-US" sz="2400" dirty="0" err="1">
                <a:latin typeface="Arial" panose="020B0604020202020204" pitchFamily="34" charset="0"/>
                <a:cs typeface="Arial" panose="020B0604020202020204" pitchFamily="34" charset="0"/>
              </a:rPr>
              <a:t>honour</a:t>
            </a:r>
            <a:r>
              <a:rPr lang="en-US" sz="2400" dirty="0">
                <a:latin typeface="Arial" panose="020B0604020202020204" pitchFamily="34" charset="0"/>
                <a:cs typeface="Arial" panose="020B0604020202020204" pitchFamily="34" charset="0"/>
              </a:rPr>
              <a:t> of the Marian apparitions that occurred in 1858 in the vicinity of Lourdes in France. </a:t>
            </a:r>
          </a:p>
          <a:p>
            <a:pPr>
              <a:lnSpc>
                <a:spcPct val="90000"/>
              </a:lnSpc>
              <a:spcAft>
                <a:spcPts val="600"/>
              </a:spcAft>
            </a:pPr>
            <a:r>
              <a:rPr lang="en-US" sz="2400" dirty="0">
                <a:latin typeface="Arial" panose="020B0604020202020204" pitchFamily="34" charset="0"/>
                <a:cs typeface="Arial" panose="020B0604020202020204" pitchFamily="34" charset="0"/>
              </a:rPr>
              <a:t>The first of these is the apparition of 11 February 1858, when 14-year old Bernadette Soubirous told her mother that a "lady" spoke to her in the cave of </a:t>
            </a:r>
            <a:r>
              <a:rPr lang="en-US" sz="2400" dirty="0" err="1">
                <a:latin typeface="Arial" panose="020B0604020202020204" pitchFamily="34" charset="0"/>
                <a:cs typeface="Arial" panose="020B0604020202020204" pitchFamily="34" charset="0"/>
              </a:rPr>
              <a:t>Massabielle</a:t>
            </a:r>
            <a:r>
              <a:rPr lang="en-US" sz="2400" dirty="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a:p>
            <a:pPr marL="57150" indent="-228600">
              <a:lnSpc>
                <a:spcPct val="90000"/>
              </a:lnSpc>
              <a:spcAft>
                <a:spcPts val="600"/>
              </a:spcAft>
              <a:buFont typeface="Arial" panose="020B0604020202020204" pitchFamily="34" charset="0"/>
              <a:buChar char="•"/>
            </a:pPr>
            <a:endParaRPr lang="en-US" sz="2400" b="1" dirty="0"/>
          </a:p>
          <a:p>
            <a:pPr>
              <a:lnSpc>
                <a:spcPct val="90000"/>
              </a:lnSpc>
              <a:spcAft>
                <a:spcPts val="600"/>
              </a:spcAft>
            </a:pPr>
            <a:r>
              <a:rPr lang="en-US" sz="2400" b="1" dirty="0">
                <a:latin typeface="Arial" panose="020B0604020202020204" pitchFamily="34" charset="0"/>
                <a:cs typeface="Arial" panose="020B0604020202020204" pitchFamily="34" charset="0"/>
              </a:rPr>
              <a:t>Our Lady of Lourdes…</a:t>
            </a:r>
          </a:p>
          <a:p>
            <a:pPr>
              <a:lnSpc>
                <a:spcPct val="90000"/>
              </a:lnSpc>
              <a:spcAft>
                <a:spcPts val="600"/>
              </a:spcAft>
            </a:pPr>
            <a:r>
              <a:rPr lang="en-US" sz="2400" b="1" dirty="0">
                <a:latin typeface="Arial" panose="020B0604020202020204" pitchFamily="34" charset="0"/>
                <a:cs typeface="Arial" panose="020B0604020202020204" pitchFamily="34" charset="0"/>
              </a:rPr>
              <a:t>Pray for us.</a:t>
            </a:r>
          </a:p>
        </p:txBody>
      </p:sp>
      <p:pic>
        <p:nvPicPr>
          <p:cNvPr id="5" name="Picture 4" descr="A picture containing text, nature&#10;&#10;Description automatically generated">
            <a:extLst>
              <a:ext uri="{FF2B5EF4-FFF2-40B4-BE49-F238E27FC236}">
                <a16:creationId xmlns:a16="http://schemas.microsoft.com/office/drawing/2014/main" id="{116764B8-BF2D-473E-B4EA-E7A501FCB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696" y="0"/>
            <a:ext cx="4972050" cy="6858000"/>
          </a:xfrm>
          <a:prstGeom prst="rect">
            <a:avLst/>
          </a:prstGeom>
        </p:spPr>
      </p:pic>
    </p:spTree>
    <p:extLst>
      <p:ext uri="{BB962C8B-B14F-4D97-AF65-F5344CB8AC3E}">
        <p14:creationId xmlns:p14="http://schemas.microsoft.com/office/powerpoint/2010/main" val="3144049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75D2C-A543-4A86-BF21-B89589B5FDCF}"/>
              </a:ext>
            </a:extLst>
          </p:cNvPr>
          <p:cNvSpPr>
            <a:spLocks noGrp="1"/>
          </p:cNvSpPr>
          <p:nvPr>
            <p:ph type="title"/>
          </p:nvPr>
        </p:nvSpPr>
        <p:spPr>
          <a:xfrm>
            <a:off x="4965428" y="-274161"/>
            <a:ext cx="6586492" cy="1697714"/>
          </a:xfrm>
        </p:spPr>
        <p:txBody>
          <a:bodyPr anchor="b">
            <a:noAutofit/>
          </a:bodyPr>
          <a:lstStyle/>
          <a:p>
            <a:r>
              <a:rPr lang="en-GB" b="1" dirty="0">
                <a:latin typeface="Arial" panose="020B0604020202020204" pitchFamily="34" charset="0"/>
                <a:cs typeface="Arial" panose="020B0604020202020204" pitchFamily="34" charset="0"/>
              </a:rPr>
              <a:t>14</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February</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Feast of St Cyril, Monk</a:t>
            </a:r>
          </a:p>
        </p:txBody>
      </p:sp>
      <p:sp>
        <p:nvSpPr>
          <p:cNvPr id="4" name="Rectangle 3">
            <a:extLst>
              <a:ext uri="{FF2B5EF4-FFF2-40B4-BE49-F238E27FC236}">
                <a16:creationId xmlns:a16="http://schemas.microsoft.com/office/drawing/2014/main" id="{DAF847BB-3D8B-47BA-85D8-E62DBD6090D1}"/>
              </a:ext>
            </a:extLst>
          </p:cNvPr>
          <p:cNvSpPr/>
          <p:nvPr/>
        </p:nvSpPr>
        <p:spPr>
          <a:xfrm>
            <a:off x="6255042" y="6381817"/>
            <a:ext cx="184731" cy="369332"/>
          </a:xfrm>
          <a:prstGeom prst="rect">
            <a:avLst/>
          </a:prstGeom>
        </p:spPr>
        <p:txBody>
          <a:bodyPr wrap="none">
            <a:spAutoFit/>
          </a:bodyPr>
          <a:lstStyle/>
          <a:p>
            <a:endParaRPr lang="en-GB" dirty="0"/>
          </a:p>
        </p:txBody>
      </p:sp>
      <p:pic>
        <p:nvPicPr>
          <p:cNvPr id="6" name="Picture 5" descr="A picture containing table, sitting, wooden, white&#10;&#10;Description automatically generated">
            <a:extLst>
              <a:ext uri="{FF2B5EF4-FFF2-40B4-BE49-F238E27FC236}">
                <a16:creationId xmlns:a16="http://schemas.microsoft.com/office/drawing/2014/main" id="{AA795BD1-017B-42D2-8F70-56754C3A8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629150" cy="6858000"/>
          </a:xfrm>
          <a:prstGeom prst="rect">
            <a:avLst/>
          </a:prstGeom>
        </p:spPr>
      </p:pic>
      <p:sp>
        <p:nvSpPr>
          <p:cNvPr id="9" name="Rectangle 8">
            <a:extLst>
              <a:ext uri="{FF2B5EF4-FFF2-40B4-BE49-F238E27FC236}">
                <a16:creationId xmlns:a16="http://schemas.microsoft.com/office/drawing/2014/main" id="{130243CC-DBFA-48B2-9ABB-9952FC7760F5}"/>
              </a:ext>
            </a:extLst>
          </p:cNvPr>
          <p:cNvSpPr/>
          <p:nvPr/>
        </p:nvSpPr>
        <p:spPr>
          <a:xfrm>
            <a:off x="4965428" y="1303504"/>
            <a:ext cx="7033131" cy="5693866"/>
          </a:xfrm>
          <a:prstGeom prst="rect">
            <a:avLst/>
          </a:prstGeom>
        </p:spPr>
        <p:txBody>
          <a:bodyPr wrap="square">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Saint Cyril (aka </a:t>
            </a:r>
            <a:r>
              <a:rPr lang="en-GB" sz="2800" dirty="0" err="1">
                <a:latin typeface="Arial" panose="020B0604020202020204" pitchFamily="34" charset="0"/>
                <a:cs typeface="Arial" panose="020B0604020202020204" pitchFamily="34" charset="0"/>
              </a:rPr>
              <a:t>Kyrillos</a:t>
            </a:r>
            <a:r>
              <a:rPr lang="en-GB" sz="2800" dirty="0">
                <a:latin typeface="Arial" panose="020B0604020202020204" pitchFamily="34" charset="0"/>
                <a:cs typeface="Arial" panose="020B0604020202020204" pitchFamily="34" charset="0"/>
              </a:rPr>
              <a:t> and Constantine the Philosopher, d. 867 CE) was a Byzantine linguist, teacher, scholar and missionary who famously preached Christianity to the Slavs in Moravia with his brother Methodius during the 9th century CE. </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He created the Glagolitic alphabet, the forerunner to the Cyrillic alphabet that bears his name, and did much to spread the religion, art and culture of the Byzantine empire into central Europe.</a:t>
            </a:r>
          </a:p>
          <a:p>
            <a:r>
              <a:rPr lang="en-GB" sz="2800" b="1" dirty="0">
                <a:latin typeface="Arial" panose="020B0604020202020204" pitchFamily="34" charset="0"/>
                <a:cs typeface="Arial" panose="020B0604020202020204" pitchFamily="34" charset="0"/>
              </a:rPr>
              <a:t>St. Cyril… Pray for us.</a:t>
            </a:r>
          </a:p>
        </p:txBody>
      </p:sp>
    </p:spTree>
    <p:extLst>
      <p:ext uri="{BB962C8B-B14F-4D97-AF65-F5344CB8AC3E}">
        <p14:creationId xmlns:p14="http://schemas.microsoft.com/office/powerpoint/2010/main" val="545883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585F-2E3C-48AC-A0DC-4599E0AE405B}"/>
              </a:ext>
            </a:extLst>
          </p:cNvPr>
          <p:cNvSpPr>
            <a:spLocks noGrp="1"/>
          </p:cNvSpPr>
          <p:nvPr>
            <p:ph type="title"/>
          </p:nvPr>
        </p:nvSpPr>
        <p:spPr>
          <a:xfrm>
            <a:off x="6316475" y="-1468176"/>
            <a:ext cx="5668001" cy="2889114"/>
          </a:xfrm>
        </p:spPr>
        <p:txBody>
          <a:bodyPr vert="horz" lIns="91440" tIns="45720" rIns="91440" bIns="45720" rtlCol="0" anchor="b">
            <a:normAutofit/>
          </a:bodyPr>
          <a:lstStyle/>
          <a:p>
            <a:r>
              <a:rPr lang="en-US" sz="3200" b="1" dirty="0"/>
              <a:t>6</a:t>
            </a:r>
            <a:r>
              <a:rPr lang="en-US" sz="3200" b="1" baseline="30000" dirty="0"/>
              <a:t>th</a:t>
            </a:r>
            <a:r>
              <a:rPr lang="en-US" sz="3200" b="1" dirty="0"/>
              <a:t> January</a:t>
            </a:r>
            <a:br>
              <a:rPr lang="en-US" sz="3200" b="1" dirty="0"/>
            </a:br>
            <a:r>
              <a:rPr lang="en-US" sz="3200" b="1" dirty="0"/>
              <a:t>Solemnity of the Epiphany of the Lord</a:t>
            </a:r>
          </a:p>
        </p:txBody>
      </p:sp>
      <p:sp>
        <p:nvSpPr>
          <p:cNvPr id="86" name="Freeform: Shape 8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man, table, woman, holding&#10;&#10;Description automatically generated">
            <a:extLst>
              <a:ext uri="{FF2B5EF4-FFF2-40B4-BE49-F238E27FC236}">
                <a16:creationId xmlns:a16="http://schemas.microsoft.com/office/drawing/2014/main" id="{C549834F-90E2-48C2-84FA-F8C5717D160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679" r="25981"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7" name="Rectangle 6">
            <a:extLst>
              <a:ext uri="{FF2B5EF4-FFF2-40B4-BE49-F238E27FC236}">
                <a16:creationId xmlns:a16="http://schemas.microsoft.com/office/drawing/2014/main" id="{18EC96C5-D230-4B71-AAAA-1A13B6605574}"/>
              </a:ext>
            </a:extLst>
          </p:cNvPr>
          <p:cNvSpPr/>
          <p:nvPr/>
        </p:nvSpPr>
        <p:spPr>
          <a:xfrm>
            <a:off x="6316475" y="1522421"/>
            <a:ext cx="5315880" cy="1569660"/>
          </a:xfrm>
          <a:prstGeom prst="rect">
            <a:avLst/>
          </a:prstGeom>
        </p:spPr>
        <p:txBody>
          <a:bodyPr wrap="square">
            <a:spAutoFit/>
          </a:bodyPr>
          <a:lstStyle/>
          <a:p>
            <a:pPr algn="ctr"/>
            <a:r>
              <a:rPr lang="en-GB" sz="2400" dirty="0"/>
              <a:t>The young Messiah is revealed as the light of the nations. </a:t>
            </a:r>
          </a:p>
          <a:p>
            <a:pPr algn="ctr"/>
            <a:r>
              <a:rPr lang="en-GB" sz="2400" dirty="0"/>
              <a:t>The adoration of the Christ Child by the Magi.</a:t>
            </a:r>
          </a:p>
        </p:txBody>
      </p:sp>
      <p:sp>
        <p:nvSpPr>
          <p:cNvPr id="8" name="Rectangle 7">
            <a:extLst>
              <a:ext uri="{FF2B5EF4-FFF2-40B4-BE49-F238E27FC236}">
                <a16:creationId xmlns:a16="http://schemas.microsoft.com/office/drawing/2014/main" id="{DE53C17B-2D95-4512-A57E-E3458D0BDAB1}"/>
              </a:ext>
            </a:extLst>
          </p:cNvPr>
          <p:cNvSpPr/>
          <p:nvPr/>
        </p:nvSpPr>
        <p:spPr>
          <a:xfrm>
            <a:off x="6050838" y="3092081"/>
            <a:ext cx="5862000" cy="2862322"/>
          </a:xfrm>
          <a:prstGeom prst="rect">
            <a:avLst/>
          </a:prstGeom>
        </p:spPr>
        <p:txBody>
          <a:bodyPr wrap="square">
            <a:spAutoFit/>
          </a:bodyPr>
          <a:lstStyle/>
          <a:p>
            <a:r>
              <a:rPr lang="en-GB" dirty="0">
                <a:latin typeface="Arial" panose="020B0604020202020204" pitchFamily="34" charset="0"/>
                <a:cs typeface="Arial" panose="020B0604020202020204" pitchFamily="34" charset="0"/>
              </a:rPr>
              <a:t>Epiphany means manifestation. </a:t>
            </a:r>
          </a:p>
          <a:p>
            <a:r>
              <a:rPr lang="en-GB" dirty="0">
                <a:latin typeface="Arial" panose="020B0604020202020204" pitchFamily="34" charset="0"/>
                <a:cs typeface="Arial" panose="020B0604020202020204" pitchFamily="34" charset="0"/>
              </a:rPr>
              <a:t>The Church celebrates today the manifestation of our Lord to the whole world; after being made known to the shepherds of Bethlehem.</a:t>
            </a:r>
          </a:p>
          <a:p>
            <a:r>
              <a:rPr lang="en-GB" dirty="0">
                <a:latin typeface="Arial" panose="020B0604020202020204" pitchFamily="34" charset="0"/>
                <a:cs typeface="Arial" panose="020B0604020202020204" pitchFamily="34" charset="0"/>
              </a:rPr>
              <a:t>He is revealed to the Magi who have come from the East to adore Him. </a:t>
            </a:r>
          </a:p>
          <a:p>
            <a:r>
              <a:rPr lang="en-GB" dirty="0">
                <a:latin typeface="Arial" panose="020B0604020202020204" pitchFamily="34" charset="0"/>
                <a:cs typeface="Arial" panose="020B0604020202020204" pitchFamily="34" charset="0"/>
              </a:rPr>
              <a:t>Christian tradition see in the Magi the first fruits of the non-believers becoming believers in Christ; they lead all the peoples of the earth, and so the Epiphany is an affirmation of universal salvation. </a:t>
            </a:r>
          </a:p>
        </p:txBody>
      </p:sp>
    </p:spTree>
    <p:extLst>
      <p:ext uri="{BB962C8B-B14F-4D97-AF65-F5344CB8AC3E}">
        <p14:creationId xmlns:p14="http://schemas.microsoft.com/office/powerpoint/2010/main" val="173770595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9FD44-D8FE-4732-95F8-C26D5489D120}"/>
              </a:ext>
            </a:extLst>
          </p:cNvPr>
          <p:cNvSpPr>
            <a:spLocks noGrp="1"/>
          </p:cNvSpPr>
          <p:nvPr>
            <p:ph type="title"/>
          </p:nvPr>
        </p:nvSpPr>
        <p:spPr>
          <a:xfrm>
            <a:off x="421043" y="185743"/>
            <a:ext cx="6775348" cy="1495425"/>
          </a:xfrm>
        </p:spPr>
        <p:txBody>
          <a:bodyPr>
            <a:normAutofit/>
          </a:bodyPr>
          <a:lstStyle/>
          <a:p>
            <a:r>
              <a:rPr lang="en-GB" sz="3400" b="1" dirty="0">
                <a:latin typeface="Arial" panose="020B0604020202020204" pitchFamily="34" charset="0"/>
                <a:cs typeface="Arial" panose="020B0604020202020204" pitchFamily="34" charset="0"/>
              </a:rPr>
              <a:t>7</a:t>
            </a:r>
            <a:r>
              <a:rPr lang="en-GB" sz="3400" b="1" baseline="30000" dirty="0">
                <a:latin typeface="Arial" panose="020B0604020202020204" pitchFamily="34" charset="0"/>
                <a:cs typeface="Arial" panose="020B0604020202020204" pitchFamily="34" charset="0"/>
              </a:rPr>
              <a:t>th</a:t>
            </a:r>
            <a:r>
              <a:rPr lang="en-GB" sz="3400" b="1" dirty="0">
                <a:latin typeface="Arial" panose="020B0604020202020204" pitchFamily="34" charset="0"/>
                <a:cs typeface="Arial" panose="020B0604020202020204" pitchFamily="34" charset="0"/>
              </a:rPr>
              <a:t> January</a:t>
            </a:r>
            <a:br>
              <a:rPr lang="en-GB" sz="3400" b="1" dirty="0">
                <a:latin typeface="Arial" panose="020B0604020202020204" pitchFamily="34" charset="0"/>
                <a:cs typeface="Arial" panose="020B0604020202020204" pitchFamily="34" charset="0"/>
              </a:rPr>
            </a:br>
            <a:r>
              <a:rPr lang="en-GB" sz="3400" b="1" dirty="0">
                <a:latin typeface="Arial" panose="020B0604020202020204" pitchFamily="34" charset="0"/>
                <a:cs typeface="Arial" panose="020B0604020202020204" pitchFamily="34" charset="0"/>
              </a:rPr>
              <a:t>St. Raymond of </a:t>
            </a:r>
            <a:r>
              <a:rPr lang="en-GB" sz="3400" b="1" dirty="0" err="1">
                <a:latin typeface="Arial" panose="020B0604020202020204" pitchFamily="34" charset="0"/>
                <a:cs typeface="Arial" panose="020B0604020202020204" pitchFamily="34" charset="0"/>
              </a:rPr>
              <a:t>Penyafort</a:t>
            </a:r>
            <a:endParaRPr lang="en-GB" sz="3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01CF800-4039-4AAC-9E87-05CE66B428C1}"/>
              </a:ext>
            </a:extLst>
          </p:cNvPr>
          <p:cNvSpPr>
            <a:spLocks noGrp="1"/>
          </p:cNvSpPr>
          <p:nvPr>
            <p:ph idx="1"/>
          </p:nvPr>
        </p:nvSpPr>
        <p:spPr>
          <a:xfrm>
            <a:off x="166255" y="1885524"/>
            <a:ext cx="7030136" cy="4862136"/>
          </a:xfrm>
        </p:spPr>
        <p:txBody>
          <a:bodyPr>
            <a:normAutofit/>
          </a:bodyPr>
          <a:lstStyle/>
          <a:p>
            <a:pPr>
              <a:spcBef>
                <a:spcPts val="0"/>
              </a:spcBef>
              <a:spcAft>
                <a:spcPts val="600"/>
              </a:spcAft>
            </a:pPr>
            <a:r>
              <a:rPr lang="en-GB" sz="2000" b="0" i="0" u="none" strike="noStrike" dirty="0">
                <a:effectLst/>
                <a:latin typeface="Arial" panose="020B0604020202020204" pitchFamily="34" charset="0"/>
                <a:cs typeface="Arial" panose="020B0604020202020204" pitchFamily="34" charset="0"/>
              </a:rPr>
              <a:t>Born in Spain (1175), St. Raymond was a relative of the King of Aragon.</a:t>
            </a:r>
          </a:p>
          <a:p>
            <a:pPr>
              <a:spcBef>
                <a:spcPts val="0"/>
              </a:spcBef>
              <a:spcAft>
                <a:spcPts val="600"/>
              </a:spcAft>
            </a:pPr>
            <a:r>
              <a:rPr lang="en-GB" sz="2000" b="0" i="0" u="none" strike="noStrike" dirty="0">
                <a:effectLst/>
                <a:latin typeface="Arial" panose="020B0604020202020204" pitchFamily="34" charset="0"/>
                <a:cs typeface="Arial" panose="020B0604020202020204" pitchFamily="34" charset="0"/>
              </a:rPr>
              <a:t>From childhood he had a tender love and devotion to the Blessed Mother.</a:t>
            </a:r>
          </a:p>
          <a:p>
            <a:pPr>
              <a:spcBef>
                <a:spcPts val="0"/>
              </a:spcBef>
              <a:spcAft>
                <a:spcPts val="600"/>
              </a:spcAft>
            </a:pPr>
            <a:r>
              <a:rPr lang="en-GB" sz="2000" b="0" i="0" u="none" strike="noStrike" dirty="0">
                <a:effectLst/>
                <a:latin typeface="Arial" panose="020B0604020202020204" pitchFamily="34" charset="0"/>
                <a:cs typeface="Arial" panose="020B0604020202020204" pitchFamily="34" charset="0"/>
              </a:rPr>
              <a:t>He finished his studies at an early age, and became a famous teacher. He then gave up all his honours and entered the Order of the Dominicans.</a:t>
            </a:r>
          </a:p>
          <a:p>
            <a:pPr>
              <a:spcBef>
                <a:spcPts val="0"/>
              </a:spcBef>
              <a:spcAft>
                <a:spcPts val="600"/>
              </a:spcAft>
            </a:pPr>
            <a:r>
              <a:rPr lang="en-GB" sz="2000" dirty="0">
                <a:latin typeface="Arial" panose="020B0604020202020204" pitchFamily="34" charset="0"/>
                <a:cs typeface="Arial" panose="020B0604020202020204" pitchFamily="34" charset="0"/>
              </a:rPr>
              <a:t>H</a:t>
            </a:r>
            <a:r>
              <a:rPr lang="en-GB" sz="2000" b="0" i="0" u="none" strike="noStrike" dirty="0">
                <a:effectLst/>
                <a:latin typeface="Arial" panose="020B0604020202020204" pitchFamily="34" charset="0"/>
                <a:cs typeface="Arial" panose="020B0604020202020204" pitchFamily="34" charset="0"/>
              </a:rPr>
              <a:t>e founded the Order of Our Lady of Ransom.</a:t>
            </a:r>
          </a:p>
          <a:p>
            <a:pPr>
              <a:spcBef>
                <a:spcPts val="0"/>
              </a:spcBef>
              <a:spcAft>
                <a:spcPts val="600"/>
              </a:spcAft>
            </a:pPr>
            <a:r>
              <a:rPr lang="en-GB" sz="2000" dirty="0">
                <a:latin typeface="Arial" panose="020B0604020202020204" pitchFamily="34" charset="0"/>
                <a:cs typeface="Arial" panose="020B0604020202020204" pitchFamily="34" charset="0"/>
              </a:rPr>
              <a:t>There is the story that he used his cloak as a sail to escape from King James of Aragon.</a:t>
            </a:r>
            <a:endParaRPr lang="en-GB" sz="2000" b="0" i="0" u="none" strike="noStrike" dirty="0">
              <a:effectLst/>
              <a:latin typeface="Arial" panose="020B0604020202020204" pitchFamily="34" charset="0"/>
              <a:cs typeface="Arial" panose="020B0604020202020204" pitchFamily="34" charset="0"/>
            </a:endParaRPr>
          </a:p>
          <a:p>
            <a:pPr>
              <a:spcBef>
                <a:spcPts val="0"/>
              </a:spcBef>
              <a:spcAft>
                <a:spcPts val="600"/>
              </a:spcAft>
            </a:pPr>
            <a:r>
              <a:rPr lang="en-GB" sz="2000" b="0" i="0" u="none" strike="noStrike" dirty="0">
                <a:effectLst/>
                <a:latin typeface="Arial" panose="020B0604020202020204" pitchFamily="34" charset="0"/>
                <a:cs typeface="Arial" panose="020B0604020202020204" pitchFamily="34" charset="0"/>
              </a:rPr>
              <a:t>St. Raymond was one hundred years old at the </a:t>
            </a:r>
            <a:r>
              <a:rPr lang="en-GB" sz="2000" b="0" i="0" strike="noStrike" dirty="0">
                <a:effectLst/>
                <a:latin typeface="Arial" panose="020B0604020202020204" pitchFamily="34" charset="0"/>
                <a:cs typeface="Arial" panose="020B0604020202020204" pitchFamily="34" charset="0"/>
              </a:rPr>
              <a:t>time</a:t>
            </a:r>
            <a:r>
              <a:rPr lang="en-GB" sz="2000" b="0" i="0" u="none" strike="noStrike" dirty="0">
                <a:effectLst/>
                <a:latin typeface="Arial" panose="020B0604020202020204" pitchFamily="34" charset="0"/>
                <a:cs typeface="Arial" panose="020B0604020202020204" pitchFamily="34" charset="0"/>
              </a:rPr>
              <a:t> of his death.</a:t>
            </a:r>
          </a:p>
          <a:p>
            <a:pPr>
              <a:spcBef>
                <a:spcPts val="0"/>
              </a:spcBef>
              <a:spcAft>
                <a:spcPts val="600"/>
              </a:spcAft>
            </a:pPr>
            <a:r>
              <a:rPr lang="en-GB" sz="2000" b="0" i="0" u="none" strike="noStrike" dirty="0">
                <a:effectLst/>
                <a:latin typeface="Arial" panose="020B0604020202020204" pitchFamily="34" charset="0"/>
                <a:cs typeface="Arial" panose="020B0604020202020204" pitchFamily="34" charset="0"/>
              </a:rPr>
              <a:t>He is the patron saint of canon lawyers.</a:t>
            </a:r>
            <a:endParaRPr lang="en-GB" sz="2000" dirty="0">
              <a:latin typeface="Arial" panose="020B0604020202020204" pitchFamily="34" charset="0"/>
              <a:cs typeface="Arial" panose="020B0604020202020204" pitchFamily="34" charset="0"/>
            </a:endParaRPr>
          </a:p>
        </p:txBody>
      </p:sp>
      <p:pic>
        <p:nvPicPr>
          <p:cNvPr id="13" name="Picture 12" descr="A picture containing text, person&#10;&#10;Description automatically generated">
            <a:extLst>
              <a:ext uri="{FF2B5EF4-FFF2-40B4-BE49-F238E27FC236}">
                <a16:creationId xmlns:a16="http://schemas.microsoft.com/office/drawing/2014/main" id="{54E303D4-D2FD-43E8-A483-C05FC74B2C89}"/>
              </a:ext>
            </a:extLst>
          </p:cNvPr>
          <p:cNvPicPr>
            <a:picLocks noChangeAspect="1"/>
          </p:cNvPicPr>
          <p:nvPr/>
        </p:nvPicPr>
        <p:blipFill rotWithShape="1">
          <a:blip r:embed="rId2">
            <a:extLst>
              <a:ext uri="{28A0092B-C50C-407E-A947-70E740481C1C}">
                <a14:useLocalDpi xmlns:a14="http://schemas.microsoft.com/office/drawing/2010/main" val="0"/>
              </a:ext>
            </a:extLst>
          </a:blip>
          <a:srcRect l="13765" r="13436"/>
          <a:stretch/>
        </p:blipFill>
        <p:spPr>
          <a:xfrm>
            <a:off x="7199440" y="10"/>
            <a:ext cx="4992560" cy="6857990"/>
          </a:xfrm>
          <a:prstGeom prst="rect">
            <a:avLst/>
          </a:prstGeom>
          <a:effectLst/>
        </p:spPr>
      </p:pic>
      <p:sp>
        <p:nvSpPr>
          <p:cNvPr id="5" name="TextBox 4">
            <a:extLst>
              <a:ext uri="{FF2B5EF4-FFF2-40B4-BE49-F238E27FC236}">
                <a16:creationId xmlns:a16="http://schemas.microsoft.com/office/drawing/2014/main" id="{560BBAE8-55B7-4684-93C4-BB98A7CD0473}"/>
              </a:ext>
            </a:extLst>
          </p:cNvPr>
          <p:cNvSpPr txBox="1"/>
          <p:nvPr/>
        </p:nvSpPr>
        <p:spPr>
          <a:xfrm>
            <a:off x="7199440" y="5664530"/>
            <a:ext cx="4992560" cy="1193470"/>
          </a:xfrm>
          <a:prstGeom prst="rect">
            <a:avLst/>
          </a:prstGeom>
          <a:solidFill>
            <a:srgbClr val="000000">
              <a:alpha val="97000"/>
            </a:srgbClr>
          </a:solidFill>
          <a:ln>
            <a:noFill/>
          </a:ln>
        </p:spPr>
        <p:txBody>
          <a:bodyPr wrap="square">
            <a:noAutofit/>
          </a:bodyPr>
          <a:lstStyle/>
          <a:p>
            <a:pPr algn="ctr">
              <a:spcAft>
                <a:spcPts val="600"/>
              </a:spcAft>
            </a:pPr>
            <a:r>
              <a:rPr lang="en-GB" b="1" i="0" u="none" strike="noStrike" dirty="0">
                <a:solidFill>
                  <a:srgbClr val="FFFFFF"/>
                </a:solidFill>
                <a:effectLst/>
                <a:latin typeface="Arial" panose="020B0604020202020204" pitchFamily="34" charset="0"/>
                <a:cs typeface="Arial" panose="020B0604020202020204" pitchFamily="34" charset="0"/>
              </a:rPr>
              <a:t>‘As you drink the cup of the Lord Jesus (how glorious it is!), give thanks to the Lord, the giver of all blessings.’</a:t>
            </a:r>
            <a:endParaRPr lang="en-GB"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201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F961-6823-43A5-88EF-7299F92BD1F1}"/>
              </a:ext>
            </a:extLst>
          </p:cNvPr>
          <p:cNvSpPr>
            <a:spLocks noGrp="1"/>
          </p:cNvSpPr>
          <p:nvPr>
            <p:ph type="title"/>
          </p:nvPr>
        </p:nvSpPr>
        <p:spPr>
          <a:xfrm>
            <a:off x="522679" y="56781"/>
            <a:ext cx="6143782" cy="1654729"/>
          </a:xfrm>
        </p:spPr>
        <p:txBody>
          <a:bodyPr>
            <a:normAutofit/>
          </a:bodyPr>
          <a:lstStyle/>
          <a:p>
            <a:r>
              <a:rPr lang="en-GB" sz="2800">
                <a:latin typeface="Arial" panose="020B0604020202020204" pitchFamily="34" charset="0"/>
                <a:cs typeface="Arial" panose="020B0604020202020204" pitchFamily="34" charset="0"/>
              </a:rPr>
              <a:t>Sunday 8</a:t>
            </a:r>
            <a:r>
              <a:rPr lang="en-GB" sz="2800" baseline="30000">
                <a:latin typeface="Arial" panose="020B0604020202020204" pitchFamily="34" charset="0"/>
                <a:cs typeface="Arial" panose="020B0604020202020204" pitchFamily="34" charset="0"/>
              </a:rPr>
              <a:t>th</a:t>
            </a:r>
            <a:r>
              <a:rPr lang="en-GB" sz="280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January</a:t>
            </a:r>
            <a:br>
              <a:rPr lang="en-GB" sz="2800"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Feast of the Baptism of our Lord</a:t>
            </a:r>
            <a:br>
              <a:rPr lang="en-GB" sz="2800" b="1" dirty="0">
                <a:latin typeface="Arial" panose="020B0604020202020204" pitchFamily="34" charset="0"/>
                <a:cs typeface="Arial" panose="020B0604020202020204" pitchFamily="34" charset="0"/>
              </a:rPr>
            </a:br>
            <a:endParaRPr lang="en-GB" sz="2800" b="1" dirty="0">
              <a:latin typeface="Arial" panose="020B0604020202020204" pitchFamily="34" charset="0"/>
              <a:cs typeface="Arial" panose="020B0604020202020204" pitchFamily="34" charset="0"/>
            </a:endParaRPr>
          </a:p>
        </p:txBody>
      </p:sp>
      <p:sp>
        <p:nvSpPr>
          <p:cNvPr id="81" name="Freeform: Shape 8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outdoor, water, wave, ocean&#10;&#10;Description automatically generated">
            <a:extLst>
              <a:ext uri="{FF2B5EF4-FFF2-40B4-BE49-F238E27FC236}">
                <a16:creationId xmlns:a16="http://schemas.microsoft.com/office/drawing/2014/main" id="{08C702F9-F3B6-450F-9EF7-5995390C7C1A}"/>
              </a:ext>
            </a:extLst>
          </p:cNvPr>
          <p:cNvPicPr>
            <a:picLocks noChangeAspect="1"/>
          </p:cNvPicPr>
          <p:nvPr/>
        </p:nvPicPr>
        <p:blipFill rotWithShape="1">
          <a:blip r:embed="rId2">
            <a:extLst>
              <a:ext uri="{28A0092B-C50C-407E-A947-70E740481C1C}">
                <a14:useLocalDpi xmlns:a14="http://schemas.microsoft.com/office/drawing/2010/main" val="0"/>
              </a:ext>
            </a:extLst>
          </a:blip>
          <a:srcRect l="9777" r="18050"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Rectangle 1">
            <a:extLst>
              <a:ext uri="{FF2B5EF4-FFF2-40B4-BE49-F238E27FC236}">
                <a16:creationId xmlns:a16="http://schemas.microsoft.com/office/drawing/2014/main" id="{424C97C2-D255-474C-A72C-BF90443681DB}"/>
              </a:ext>
            </a:extLst>
          </p:cNvPr>
          <p:cNvSpPr>
            <a:spLocks noChangeArrowheads="1"/>
          </p:cNvSpPr>
          <p:nvPr/>
        </p:nvSpPr>
        <p:spPr bwMode="auto">
          <a:xfrm>
            <a:off x="302889" y="1384351"/>
            <a:ext cx="6447252"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lvl="0" indent="-457200">
              <a:spcAft>
                <a:spcPts val="600"/>
              </a:spcAft>
              <a:buFont typeface="Arial" panose="020B0604020202020204" pitchFamily="34" charset="0"/>
              <a:buChar char="•"/>
            </a:pPr>
            <a:r>
              <a:rPr lang="en-GB" sz="2800" dirty="0"/>
              <a:t>This brings to a close the season of Christmas. </a:t>
            </a:r>
          </a:p>
          <a:p>
            <a:pPr marL="457200" lvl="0" indent="-457200">
              <a:spcAft>
                <a:spcPts val="600"/>
              </a:spcAft>
              <a:buFont typeface="Arial" panose="020B0604020202020204" pitchFamily="34" charset="0"/>
              <a:buChar char="•"/>
            </a:pPr>
            <a:r>
              <a:rPr lang="en-GB" sz="2800" dirty="0"/>
              <a:t>The Church recalls Our Lord's second manifestation or epiphany which occurred on the occasion of His baptism in the Jordan. Jesus descended into the River to sanctify its waters and to give them the power to create sons of God. </a:t>
            </a:r>
          </a:p>
          <a:p>
            <a:pPr marL="457200" lvl="0" indent="-457200">
              <a:spcAft>
                <a:spcPts val="600"/>
              </a:spcAft>
              <a:buFont typeface="Arial" panose="020B0604020202020204" pitchFamily="34" charset="0"/>
              <a:buChar char="•"/>
            </a:pPr>
            <a:r>
              <a:rPr lang="en-GB" sz="2800" dirty="0"/>
              <a:t>The event takes on the importance of a second creation in which the entire Trinity intervenes.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4824226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6A531-902A-430B-A049-53BE737ED670}"/>
              </a:ext>
            </a:extLst>
          </p:cNvPr>
          <p:cNvSpPr>
            <a:spLocks noGrp="1"/>
          </p:cNvSpPr>
          <p:nvPr>
            <p:ph type="title"/>
          </p:nvPr>
        </p:nvSpPr>
        <p:spPr>
          <a:xfrm>
            <a:off x="5297762" y="329184"/>
            <a:ext cx="6251110" cy="1783080"/>
          </a:xfrm>
        </p:spPr>
        <p:txBody>
          <a:bodyPr anchor="b">
            <a:normAutofit fontScale="90000"/>
          </a:bodyPr>
          <a:lstStyle/>
          <a:p>
            <a:r>
              <a:rPr lang="en-GB" sz="5400" dirty="0">
                <a:latin typeface="Arial" panose="020B0604020202020204" pitchFamily="34" charset="0"/>
                <a:cs typeface="Arial" panose="020B0604020202020204" pitchFamily="34" charset="0"/>
              </a:rPr>
              <a:t>12</a:t>
            </a:r>
            <a:r>
              <a:rPr lang="en-GB" sz="5400" baseline="30000" dirty="0">
                <a:latin typeface="Arial" panose="020B0604020202020204" pitchFamily="34" charset="0"/>
                <a:cs typeface="Arial" panose="020B0604020202020204" pitchFamily="34" charset="0"/>
              </a:rPr>
              <a:t>th</a:t>
            </a:r>
            <a:r>
              <a:rPr lang="en-GB" sz="5400" dirty="0">
                <a:latin typeface="Arial" panose="020B0604020202020204" pitchFamily="34" charset="0"/>
                <a:cs typeface="Arial" panose="020B0604020202020204" pitchFamily="34" charset="0"/>
              </a:rPr>
              <a:t>January</a:t>
            </a:r>
            <a:br>
              <a:rPr lang="en-GB" sz="5400"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St. </a:t>
            </a:r>
            <a:r>
              <a:rPr lang="en-GB" sz="5400" dirty="0" err="1">
                <a:latin typeface="Arial" panose="020B0604020202020204" pitchFamily="34" charset="0"/>
                <a:cs typeface="Arial" panose="020B0604020202020204" pitchFamily="34" charset="0"/>
              </a:rPr>
              <a:t>Aelred</a:t>
            </a:r>
            <a:r>
              <a:rPr lang="en-GB" sz="5400" dirty="0">
                <a:latin typeface="Arial" panose="020B0604020202020204" pitchFamily="34" charset="0"/>
                <a:cs typeface="Arial" panose="020B0604020202020204" pitchFamily="34" charset="0"/>
              </a:rPr>
              <a:t> of </a:t>
            </a:r>
            <a:r>
              <a:rPr lang="en-GB" sz="5400" dirty="0" err="1">
                <a:latin typeface="Arial" panose="020B0604020202020204" pitchFamily="34" charset="0"/>
                <a:cs typeface="Arial" panose="020B0604020202020204" pitchFamily="34" charset="0"/>
              </a:rPr>
              <a:t>Rievaulx</a:t>
            </a:r>
            <a:endParaRPr lang="en-GB" sz="5400" dirty="0">
              <a:latin typeface="Arial" panose="020B0604020202020204" pitchFamily="34" charset="0"/>
              <a:cs typeface="Arial" panose="020B0604020202020204" pitchFamily="34" charset="0"/>
            </a:endParaRPr>
          </a:p>
        </p:txBody>
      </p:sp>
      <p:pic>
        <p:nvPicPr>
          <p:cNvPr id="7" name="Picture 6" descr="Text&#10;&#10;Description automatically generated">
            <a:extLst>
              <a:ext uri="{FF2B5EF4-FFF2-40B4-BE49-F238E27FC236}">
                <a16:creationId xmlns:a16="http://schemas.microsoft.com/office/drawing/2014/main" id="{1EF18330-FD8E-4772-AED5-CD07F704214D}"/>
              </a:ext>
            </a:extLst>
          </p:cNvPr>
          <p:cNvPicPr>
            <a:picLocks noChangeAspect="1"/>
          </p:cNvPicPr>
          <p:nvPr/>
        </p:nvPicPr>
        <p:blipFill rotWithShape="1">
          <a:blip r:embed="rId2">
            <a:extLst>
              <a:ext uri="{28A0092B-C50C-407E-A947-70E740481C1C}">
                <a14:useLocalDpi xmlns:a14="http://schemas.microsoft.com/office/drawing/2010/main" val="0"/>
              </a:ext>
            </a:extLst>
          </a:blip>
          <a:srcRect l="8137" r="289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B007BB-AEEB-4B46-9CC9-7CD35178B719}"/>
              </a:ext>
            </a:extLst>
          </p:cNvPr>
          <p:cNvSpPr>
            <a:spLocks noGrp="1"/>
          </p:cNvSpPr>
          <p:nvPr>
            <p:ph idx="1"/>
          </p:nvPr>
        </p:nvSpPr>
        <p:spPr>
          <a:xfrm>
            <a:off x="5297762" y="2706624"/>
            <a:ext cx="6251110" cy="3483864"/>
          </a:xfrm>
        </p:spPr>
        <p:txBody>
          <a:bodyPr>
            <a:normAutofit/>
          </a:bodyPr>
          <a:lstStyle/>
          <a:p>
            <a:pPr>
              <a:spcBef>
                <a:spcPts val="0"/>
              </a:spcBef>
              <a:spcAft>
                <a:spcPts val="600"/>
              </a:spcAft>
            </a:pPr>
            <a:r>
              <a:rPr lang="en-GB" sz="2200" b="1" i="0" u="none" strike="noStrike" dirty="0" err="1">
                <a:effectLst/>
                <a:latin typeface="Arial" panose="020B0604020202020204" pitchFamily="34" charset="0"/>
              </a:rPr>
              <a:t>Aelred</a:t>
            </a:r>
            <a:r>
              <a:rPr lang="en-GB" sz="2200" b="1" i="0" u="none" strike="noStrike" dirty="0">
                <a:effectLst/>
                <a:latin typeface="Arial" panose="020B0604020202020204" pitchFamily="34" charset="0"/>
              </a:rPr>
              <a:t> of </a:t>
            </a:r>
            <a:r>
              <a:rPr lang="en-GB" sz="2200" b="1" i="0" u="none" strike="noStrike" dirty="0" err="1">
                <a:effectLst/>
                <a:latin typeface="Arial" panose="020B0604020202020204" pitchFamily="34" charset="0"/>
              </a:rPr>
              <a:t>Rievaulx</a:t>
            </a:r>
            <a:r>
              <a:rPr lang="en-GB" sz="2200" b="0" i="0" u="none" strike="noStrike" dirty="0">
                <a:effectLst/>
                <a:latin typeface="Arial" panose="020B0604020202020204" pitchFamily="34" charset="0"/>
              </a:rPr>
              <a:t> (1110 – 12 January 1167) was an English Cistercian monk.</a:t>
            </a:r>
          </a:p>
          <a:p>
            <a:pPr>
              <a:spcBef>
                <a:spcPts val="0"/>
              </a:spcBef>
              <a:spcAft>
                <a:spcPts val="600"/>
              </a:spcAft>
            </a:pPr>
            <a:r>
              <a:rPr lang="en-GB" sz="2200" dirty="0">
                <a:latin typeface="Arial" panose="020B0604020202020204" pitchFamily="34" charset="0"/>
              </a:rPr>
              <a:t>He became</a:t>
            </a:r>
            <a:r>
              <a:rPr lang="en-GB" sz="2200" b="0" i="0" u="none" strike="noStrike" dirty="0">
                <a:effectLst/>
                <a:latin typeface="Arial" panose="020B0604020202020204" pitchFamily="34" charset="0"/>
              </a:rPr>
              <a:t> abbot of </a:t>
            </a:r>
            <a:r>
              <a:rPr lang="en-GB" sz="2200" b="0" i="0" u="none" strike="noStrike" dirty="0" err="1">
                <a:effectLst/>
                <a:latin typeface="Arial" panose="020B0604020202020204" pitchFamily="34" charset="0"/>
              </a:rPr>
              <a:t>Rievaulx</a:t>
            </a:r>
            <a:r>
              <a:rPr lang="en-GB" sz="2200" b="0" i="0" u="none" strike="noStrike" dirty="0">
                <a:effectLst/>
                <a:latin typeface="Arial" panose="020B0604020202020204" pitchFamily="34" charset="0"/>
              </a:rPr>
              <a:t> in Yorkshire from 1147 until his death.</a:t>
            </a:r>
          </a:p>
          <a:p>
            <a:pPr>
              <a:spcBef>
                <a:spcPts val="0"/>
              </a:spcBef>
              <a:spcAft>
                <a:spcPts val="600"/>
              </a:spcAft>
            </a:pPr>
            <a:r>
              <a:rPr lang="en-GB" sz="2200" b="0" i="0" u="none" strike="noStrike" dirty="0">
                <a:effectLst/>
                <a:latin typeface="Arial" panose="020B0604020202020204" pitchFamily="34" charset="0"/>
                <a:cs typeface="Arial" panose="020B0604020202020204" pitchFamily="34" charset="0"/>
              </a:rPr>
              <a:t>His writings are considered among the finest produced in England during the Middle Ages.</a:t>
            </a:r>
          </a:p>
        </p:txBody>
      </p:sp>
      <p:sp>
        <p:nvSpPr>
          <p:cNvPr id="5" name="TextBox 4">
            <a:extLst>
              <a:ext uri="{FF2B5EF4-FFF2-40B4-BE49-F238E27FC236}">
                <a16:creationId xmlns:a16="http://schemas.microsoft.com/office/drawing/2014/main" id="{98B5314D-9D60-4CDB-9D6E-76AD713C5564}"/>
              </a:ext>
            </a:extLst>
          </p:cNvPr>
          <p:cNvSpPr txBox="1"/>
          <p:nvPr/>
        </p:nvSpPr>
        <p:spPr>
          <a:xfrm>
            <a:off x="5297761" y="4867612"/>
            <a:ext cx="6097978" cy="1969770"/>
          </a:xfrm>
          <a:prstGeom prst="rect">
            <a:avLst/>
          </a:prstGeom>
          <a:noFill/>
        </p:spPr>
        <p:txBody>
          <a:bodyPr wrap="square">
            <a:spAutoFit/>
          </a:bodyPr>
          <a:lstStyle/>
          <a:p>
            <a:pPr algn="ctr">
              <a:spcAft>
                <a:spcPts val="600"/>
              </a:spcAft>
            </a:pPr>
            <a:r>
              <a:rPr lang="en-GB" sz="2000" b="0" i="1" u="none" strike="noStrike" dirty="0">
                <a:effectLst/>
                <a:latin typeface="Arial" panose="020B0604020202020204" pitchFamily="34" charset="0"/>
                <a:cs typeface="Arial" panose="020B0604020202020204" pitchFamily="34" charset="0"/>
              </a:rPr>
              <a:t>‘The reward of friendship is itself. The man who hopes for anything else does not understand what true friendship is.’</a:t>
            </a:r>
          </a:p>
          <a:p>
            <a:pPr algn="ctr">
              <a:spcAft>
                <a:spcPts val="600"/>
              </a:spcAft>
            </a:pPr>
            <a:endParaRPr lang="en-GB" sz="2000" dirty="0">
              <a:solidFill>
                <a:srgbClr val="333333"/>
              </a:solidFill>
              <a:latin typeface="Arial" panose="020B0604020202020204" pitchFamily="34" charset="0"/>
              <a:cs typeface="Arial" panose="020B0604020202020204" pitchFamily="34" charset="0"/>
            </a:endParaRPr>
          </a:p>
          <a:p>
            <a:pPr algn="ctr">
              <a:spcAft>
                <a:spcPts val="600"/>
              </a:spcAft>
            </a:pPr>
            <a:r>
              <a:rPr lang="en-GB" sz="3200" dirty="0">
                <a:latin typeface="Arial" panose="020B0604020202020204" pitchFamily="34" charset="0"/>
                <a:cs typeface="Arial" panose="020B0604020202020204" pitchFamily="34" charset="0"/>
              </a:rPr>
              <a:t>St. </a:t>
            </a:r>
            <a:r>
              <a:rPr lang="en-GB" sz="3200" dirty="0" err="1">
                <a:latin typeface="Arial" panose="020B0604020202020204" pitchFamily="34" charset="0"/>
                <a:cs typeface="Arial" panose="020B0604020202020204" pitchFamily="34" charset="0"/>
              </a:rPr>
              <a:t>Aelred</a:t>
            </a:r>
            <a:r>
              <a:rPr lang="en-GB" sz="3200" dirty="0">
                <a:latin typeface="Arial" panose="020B0604020202020204" pitchFamily="34" charset="0"/>
                <a:cs typeface="Arial" panose="020B0604020202020204" pitchFamily="34" charset="0"/>
              </a:rPr>
              <a:t>…Pray for us</a:t>
            </a:r>
          </a:p>
        </p:txBody>
      </p:sp>
    </p:spTree>
    <p:extLst>
      <p:ext uri="{BB962C8B-B14F-4D97-AF65-F5344CB8AC3E}">
        <p14:creationId xmlns:p14="http://schemas.microsoft.com/office/powerpoint/2010/main" val="2957507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059CD-DE7E-4DBB-92D8-B36DFFAD62BA}"/>
              </a:ext>
            </a:extLst>
          </p:cNvPr>
          <p:cNvSpPr>
            <a:spLocks noGrp="1"/>
          </p:cNvSpPr>
          <p:nvPr>
            <p:ph type="title"/>
          </p:nvPr>
        </p:nvSpPr>
        <p:spPr>
          <a:xfrm>
            <a:off x="4935581" y="121921"/>
            <a:ext cx="6909674" cy="1798319"/>
          </a:xfrm>
          <a:noFill/>
        </p:spPr>
        <p:txBody>
          <a:bodyPr vert="horz" lIns="91440" tIns="45720" rIns="91440" bIns="45720" rtlCol="0" anchor="b">
            <a:normAutofit/>
          </a:bodyPr>
          <a:lstStyle/>
          <a:p>
            <a:r>
              <a:rPr lang="en-US" sz="4800" b="1" dirty="0">
                <a:latin typeface="Arial" panose="020B0604020202020204" pitchFamily="34" charset="0"/>
                <a:cs typeface="Arial" panose="020B0604020202020204" pitchFamily="34" charset="0"/>
              </a:rPr>
              <a:t>13</a:t>
            </a:r>
            <a:r>
              <a:rPr lang="en-US" sz="4800" b="1" baseline="30000" dirty="0">
                <a:latin typeface="Arial" panose="020B0604020202020204" pitchFamily="34" charset="0"/>
                <a:cs typeface="Arial" panose="020B0604020202020204" pitchFamily="34" charset="0"/>
              </a:rPr>
              <a:t>th</a:t>
            </a:r>
            <a:r>
              <a:rPr lang="en-US" sz="4800" b="1" dirty="0">
                <a:latin typeface="Arial" panose="020B0604020202020204" pitchFamily="34" charset="0"/>
                <a:cs typeface="Arial" panose="020B0604020202020204" pitchFamily="34" charset="0"/>
              </a:rPr>
              <a:t> January</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Memorial of St. Hilary</a:t>
            </a:r>
          </a:p>
        </p:txBody>
      </p:sp>
      <p:sp>
        <p:nvSpPr>
          <p:cNvPr id="10" name="Rectangle 9">
            <a:extLst>
              <a:ext uri="{FF2B5EF4-FFF2-40B4-BE49-F238E27FC236}">
                <a16:creationId xmlns:a16="http://schemas.microsoft.com/office/drawing/2014/main" id="{707744A9-B1DD-4F76-B3B2-02A51E6DF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8">
            <a:extLst>
              <a:ext uri="{FF2B5EF4-FFF2-40B4-BE49-F238E27FC236}">
                <a16:creationId xmlns:a16="http://schemas.microsoft.com/office/drawing/2014/main" id="{09F52C97-D8A0-4C58-9D04-B8733EE38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036" y="644333"/>
            <a:ext cx="3343935" cy="556933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DA79A13-26CD-49A6-8573-88FBB171A0A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235" r="-1" b="18969"/>
          <a:stretch/>
        </p:blipFill>
        <p:spPr>
          <a:xfrm>
            <a:off x="809243" y="809244"/>
            <a:ext cx="3017520" cy="5239512"/>
          </a:xfrm>
          <a:prstGeom prst="rect">
            <a:avLst/>
          </a:prstGeom>
          <a:effectLst/>
        </p:spPr>
      </p:pic>
      <p:sp>
        <p:nvSpPr>
          <p:cNvPr id="9" name="TextBox 8">
            <a:extLst>
              <a:ext uri="{FF2B5EF4-FFF2-40B4-BE49-F238E27FC236}">
                <a16:creationId xmlns:a16="http://schemas.microsoft.com/office/drawing/2014/main" id="{BB2F8D31-91BD-4737-ADA1-543E4EBCD443}"/>
              </a:ext>
            </a:extLst>
          </p:cNvPr>
          <p:cNvSpPr txBox="1"/>
          <p:nvPr/>
        </p:nvSpPr>
        <p:spPr>
          <a:xfrm>
            <a:off x="5019304" y="1920240"/>
            <a:ext cx="6716893" cy="4524315"/>
          </a:xfrm>
          <a:prstGeom prst="rect">
            <a:avLst/>
          </a:prstGeom>
          <a:noFill/>
        </p:spPr>
        <p:txBody>
          <a:bodyPr wrap="square">
            <a:spAutoFit/>
          </a:bodyPr>
          <a:lstStyle/>
          <a:p>
            <a:pPr marL="285750" indent="-285750">
              <a:buFont typeface="Arial" panose="020B0604020202020204" pitchFamily="34" charset="0"/>
              <a:buChar char="•"/>
            </a:pPr>
            <a:r>
              <a:rPr lang="en-GB" b="0" i="0" u="none" strike="noStrike" dirty="0">
                <a:solidFill>
                  <a:srgbClr val="222222"/>
                </a:solidFill>
                <a:effectLst/>
                <a:latin typeface="Arial" panose="020B0604020202020204" pitchFamily="34" charset="0"/>
                <a:cs typeface="Arial" panose="020B0604020202020204" pitchFamily="34" charset="0"/>
              </a:rPr>
              <a:t>St. Hilary was born in Poitiers, a town in southwest France, in 315.</a:t>
            </a:r>
          </a:p>
          <a:p>
            <a:pPr marL="285750" indent="-285750">
              <a:buFont typeface="Arial" panose="020B0604020202020204" pitchFamily="34" charset="0"/>
              <a:buChar char="•"/>
            </a:pPr>
            <a:r>
              <a:rPr lang="en-GB" dirty="0">
                <a:solidFill>
                  <a:srgbClr val="222222"/>
                </a:solidFill>
                <a:latin typeface="Arial" panose="020B0604020202020204" pitchFamily="34" charset="0"/>
                <a:cs typeface="Arial" panose="020B0604020202020204" pitchFamily="34" charset="0"/>
              </a:rPr>
              <a:t>He was brought up</a:t>
            </a:r>
            <a:r>
              <a:rPr lang="en-GB" b="0" i="0" u="none" strike="noStrike" dirty="0">
                <a:solidFill>
                  <a:srgbClr val="222222"/>
                </a:solidFill>
                <a:effectLst/>
                <a:latin typeface="Arial" panose="020B0604020202020204" pitchFamily="34" charset="0"/>
                <a:cs typeface="Arial" panose="020B0604020202020204" pitchFamily="34" charset="0"/>
              </a:rPr>
              <a:t> in an upper-class, non-Christian family. </a:t>
            </a:r>
          </a:p>
          <a:p>
            <a:pPr marL="285750" indent="-285750">
              <a:buFont typeface="Arial" panose="020B0604020202020204" pitchFamily="34" charset="0"/>
              <a:buChar char="•"/>
            </a:pPr>
            <a:r>
              <a:rPr lang="en-GB" dirty="0">
                <a:solidFill>
                  <a:srgbClr val="222222"/>
                </a:solidFill>
                <a:latin typeface="Arial" panose="020B0604020202020204" pitchFamily="34" charset="0"/>
                <a:cs typeface="Arial" panose="020B0604020202020204" pitchFamily="34" charset="0"/>
              </a:rPr>
              <a:t>He </a:t>
            </a:r>
            <a:r>
              <a:rPr lang="en-GB" b="0" i="0" u="none" strike="noStrike" dirty="0">
                <a:solidFill>
                  <a:srgbClr val="222222"/>
                </a:solidFill>
                <a:effectLst/>
                <a:latin typeface="Arial" panose="020B0604020202020204" pitchFamily="34" charset="0"/>
                <a:cs typeface="Arial" panose="020B0604020202020204" pitchFamily="34" charset="0"/>
              </a:rPr>
              <a:t>was fluent in both Latin and Greek. </a:t>
            </a:r>
          </a:p>
          <a:p>
            <a:pPr marL="285750" indent="-285750">
              <a:buFont typeface="Arial" panose="020B0604020202020204" pitchFamily="34" charset="0"/>
              <a:buChar char="•"/>
            </a:pPr>
            <a:r>
              <a:rPr lang="en-GB" b="0" i="0" u="none" strike="noStrike" dirty="0">
                <a:solidFill>
                  <a:srgbClr val="222222"/>
                </a:solidFill>
                <a:effectLst/>
                <a:latin typeface="Arial" panose="020B0604020202020204" pitchFamily="34" charset="0"/>
                <a:cs typeface="Arial" panose="020B0604020202020204" pitchFamily="34" charset="0"/>
              </a:rPr>
              <a:t>He was married as a young man, and had a daughter named Apra.</a:t>
            </a:r>
          </a:p>
          <a:p>
            <a:pPr marL="285750" indent="-285750">
              <a:buFont typeface="Arial" panose="020B0604020202020204" pitchFamily="34" charset="0"/>
              <a:buChar char="•"/>
            </a:pPr>
            <a:r>
              <a:rPr lang="en-GB" b="0" i="0" u="none" strike="noStrike" dirty="0">
                <a:solidFill>
                  <a:srgbClr val="222222"/>
                </a:solidFill>
                <a:effectLst/>
                <a:latin typeface="Arial" panose="020B0604020202020204" pitchFamily="34" charset="0"/>
                <a:cs typeface="Arial" panose="020B0604020202020204" pitchFamily="34" charset="0"/>
              </a:rPr>
              <a:t>He started to read the bible and became fascinated with the prologue to the Gospel of John (Jn 1:1-18), which led to his conversion and baptism in 350.</a:t>
            </a:r>
          </a:p>
          <a:p>
            <a:pPr marL="285750" indent="-285750">
              <a:buFont typeface="Arial" panose="020B0604020202020204" pitchFamily="34" charset="0"/>
              <a:buChar char="•"/>
            </a:pPr>
            <a:r>
              <a:rPr lang="en-GB" b="0" i="0" u="none" strike="noStrike" dirty="0">
                <a:solidFill>
                  <a:srgbClr val="222222"/>
                </a:solidFill>
                <a:effectLst/>
                <a:latin typeface="Arial" panose="020B0604020202020204" pitchFamily="34" charset="0"/>
                <a:cs typeface="Arial" panose="020B0604020202020204" pitchFamily="34" charset="0"/>
              </a:rPr>
              <a:t>Three years later, in 353, Hilary was elected bishop of Poitiers</a:t>
            </a:r>
          </a:p>
          <a:p>
            <a:pPr marL="285750" indent="-285750">
              <a:buFont typeface="Arial" panose="020B0604020202020204" pitchFamily="34" charset="0"/>
              <a:buChar char="•"/>
            </a:pPr>
            <a:r>
              <a:rPr lang="en-GB" b="0" i="0" u="none" strike="noStrike" dirty="0">
                <a:solidFill>
                  <a:srgbClr val="222222"/>
                </a:solidFill>
                <a:effectLst/>
                <a:latin typeface="Arial" panose="020B0604020202020204" pitchFamily="34" charset="0"/>
                <a:cs typeface="Arial" panose="020B0604020202020204" pitchFamily="34" charset="0"/>
              </a:rPr>
              <a:t>Hilary died at the age of 53.</a:t>
            </a:r>
          </a:p>
          <a:p>
            <a:pPr marL="285750" indent="-285750">
              <a:buFont typeface="Arial" panose="020B0604020202020204" pitchFamily="34" charset="0"/>
              <a:buChar char="•"/>
            </a:pPr>
            <a:r>
              <a:rPr lang="en-GB" b="0" i="0" u="none" strike="noStrike" dirty="0">
                <a:solidFill>
                  <a:srgbClr val="222222"/>
                </a:solidFill>
                <a:effectLst/>
                <a:latin typeface="Arial" panose="020B0604020202020204" pitchFamily="34" charset="0"/>
                <a:cs typeface="Arial" panose="020B0604020202020204" pitchFamily="34" charset="0"/>
              </a:rPr>
              <a:t>St. Augustine called him “the illustrious doctor of the churches,” and in 1851 Pope Pius IX declared Hilary a Doctor of the Church.</a:t>
            </a:r>
          </a:p>
          <a:p>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B477B7A-AA7B-4154-80D5-3C09A817B787}"/>
              </a:ext>
            </a:extLst>
          </p:cNvPr>
          <p:cNvSpPr txBox="1"/>
          <p:nvPr/>
        </p:nvSpPr>
        <p:spPr>
          <a:xfrm>
            <a:off x="279624" y="6198334"/>
            <a:ext cx="4176143" cy="523220"/>
          </a:xfrm>
          <a:prstGeom prst="rect">
            <a:avLst/>
          </a:prstGeom>
          <a:noFill/>
        </p:spPr>
        <p:txBody>
          <a:bodyPr wrap="none" rtlCol="0">
            <a:spAutoFit/>
          </a:bodyPr>
          <a:lstStyle/>
          <a:p>
            <a:r>
              <a:rPr lang="en-GB" sz="2800" b="1" dirty="0">
                <a:latin typeface="Arial" panose="020B0604020202020204" pitchFamily="34" charset="0"/>
                <a:cs typeface="Arial" panose="020B0604020202020204" pitchFamily="34" charset="0"/>
              </a:rPr>
              <a:t>St. Hilary… Pray for us.</a:t>
            </a:r>
          </a:p>
        </p:txBody>
      </p:sp>
    </p:spTree>
    <p:extLst>
      <p:ext uri="{BB962C8B-B14F-4D97-AF65-F5344CB8AC3E}">
        <p14:creationId xmlns:p14="http://schemas.microsoft.com/office/powerpoint/2010/main" val="1563874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04DF-E3C2-4F59-8FDE-5997FC42C542}"/>
              </a:ext>
            </a:extLst>
          </p:cNvPr>
          <p:cNvSpPr>
            <a:spLocks noGrp="1"/>
          </p:cNvSpPr>
          <p:nvPr>
            <p:ph type="title"/>
          </p:nvPr>
        </p:nvSpPr>
        <p:spPr>
          <a:xfrm>
            <a:off x="4384039" y="365125"/>
            <a:ext cx="7807961" cy="1325563"/>
          </a:xfrm>
        </p:spPr>
        <p:txBody>
          <a:bodyPr vert="horz" lIns="91440" tIns="45720" rIns="91440" bIns="45720" rtlCol="0" anchor="ctr">
            <a:normAutofit fontScale="90000"/>
          </a:bodyPr>
          <a:lstStyle/>
          <a:p>
            <a:r>
              <a:rPr lang="en-US" b="1" kern="1200" dirty="0">
                <a:solidFill>
                  <a:schemeClr val="tx1"/>
                </a:solidFill>
                <a:latin typeface="Arial" panose="020B0604020202020204" pitchFamily="34" charset="0"/>
                <a:cs typeface="Arial" panose="020B0604020202020204" pitchFamily="34" charset="0"/>
              </a:rPr>
              <a:t>17</a:t>
            </a:r>
            <a:r>
              <a:rPr lang="en-US" b="1" kern="1200" baseline="30000" dirty="0">
                <a:solidFill>
                  <a:schemeClr val="tx1"/>
                </a:solidFill>
                <a:latin typeface="Arial" panose="020B0604020202020204" pitchFamily="34" charset="0"/>
                <a:cs typeface="Arial" panose="020B0604020202020204" pitchFamily="34" charset="0"/>
              </a:rPr>
              <a:t>th</a:t>
            </a:r>
            <a:r>
              <a:rPr lang="en-US" b="1" kern="1200" dirty="0">
                <a:solidFill>
                  <a:schemeClr val="tx1"/>
                </a:solidFill>
                <a:latin typeface="Arial" panose="020B0604020202020204" pitchFamily="34" charset="0"/>
                <a:cs typeface="Arial" panose="020B0604020202020204" pitchFamily="34" charset="0"/>
              </a:rPr>
              <a:t> January</a:t>
            </a:r>
            <a:br>
              <a:rPr lang="en-US" b="1" kern="1200" dirty="0">
                <a:solidFill>
                  <a:schemeClr val="tx1"/>
                </a:solidFill>
                <a:latin typeface="Arial" panose="020B0604020202020204" pitchFamily="34" charset="0"/>
                <a:cs typeface="Arial" panose="020B0604020202020204" pitchFamily="34" charset="0"/>
              </a:rPr>
            </a:br>
            <a:r>
              <a:rPr lang="en-US" b="1" kern="1200" dirty="0">
                <a:solidFill>
                  <a:schemeClr val="tx1"/>
                </a:solidFill>
                <a:latin typeface="Arial" panose="020B0604020202020204" pitchFamily="34" charset="0"/>
                <a:cs typeface="Arial" panose="020B0604020202020204" pitchFamily="34" charset="0"/>
              </a:rPr>
              <a:t>Memorial of St. Anthony, Abbot</a:t>
            </a:r>
          </a:p>
        </p:txBody>
      </p:sp>
      <p:pic>
        <p:nvPicPr>
          <p:cNvPr id="9" name="Picture 8" descr="A picture containing standing, dress, brown&#10;&#10;Description automatically generated">
            <a:extLst>
              <a:ext uri="{FF2B5EF4-FFF2-40B4-BE49-F238E27FC236}">
                <a16:creationId xmlns:a16="http://schemas.microsoft.com/office/drawing/2014/main" id="{A48C200D-9327-4473-A95C-A336DD32A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29" y="365125"/>
            <a:ext cx="3189708" cy="5571543"/>
          </a:xfrm>
          <a:prstGeom prst="rect">
            <a:avLst/>
          </a:prstGeom>
        </p:spPr>
      </p:pic>
      <p:sp>
        <p:nvSpPr>
          <p:cNvPr id="6" name="Rectangle 5">
            <a:extLst>
              <a:ext uri="{FF2B5EF4-FFF2-40B4-BE49-F238E27FC236}">
                <a16:creationId xmlns:a16="http://schemas.microsoft.com/office/drawing/2014/main" id="{1354A93E-B9CF-4021-83E4-4325431F5602}"/>
              </a:ext>
            </a:extLst>
          </p:cNvPr>
          <p:cNvSpPr/>
          <p:nvPr/>
        </p:nvSpPr>
        <p:spPr>
          <a:xfrm>
            <a:off x="4387515" y="1690688"/>
            <a:ext cx="7621145" cy="4943575"/>
          </a:xfrm>
          <a:prstGeom prst="rect">
            <a:avLst/>
          </a:prstGeom>
        </p:spPr>
        <p:txBody>
          <a:bodyPr vert="horz" lIns="91440" tIns="45720" rIns="91440" bIns="45720" rtlCol="0">
            <a:noAutofit/>
          </a:bodyPr>
          <a:lstStyle/>
          <a:p>
            <a:pPr algn="ctr">
              <a:lnSpc>
                <a:spcPct val="90000"/>
              </a:lnSpc>
              <a:spcAft>
                <a:spcPts val="600"/>
              </a:spcAft>
            </a:pPr>
            <a:r>
              <a:rPr lang="en-US" sz="2400" dirty="0">
                <a:latin typeface="Arial" panose="020B0604020202020204" pitchFamily="34" charset="0"/>
                <a:cs typeface="Arial" panose="020B0604020202020204" pitchFamily="34" charset="0"/>
              </a:rPr>
              <a:t>Saint Anthony the Abbot, was born at </a:t>
            </a:r>
            <a:r>
              <a:rPr lang="en-US" sz="2400" dirty="0" err="1">
                <a:latin typeface="Arial" panose="020B0604020202020204" pitchFamily="34" charset="0"/>
                <a:cs typeface="Arial" panose="020B0604020202020204" pitchFamily="34" charset="0"/>
              </a:rPr>
              <a:t>Qumans</a:t>
            </a:r>
            <a:r>
              <a:rPr lang="en-US" sz="2400" dirty="0">
                <a:latin typeface="Arial" panose="020B0604020202020204" pitchFamily="34" charset="0"/>
                <a:cs typeface="Arial" panose="020B0604020202020204" pitchFamily="34" charset="0"/>
              </a:rPr>
              <a:t>, a village on the left bank of the Nile, approximately 251 AD, and died in the </a:t>
            </a:r>
            <a:r>
              <a:rPr lang="en-US" sz="2400" dirty="0" err="1">
                <a:latin typeface="Arial" panose="020B0604020202020204" pitchFamily="34" charset="0"/>
                <a:cs typeface="Arial" panose="020B0604020202020204" pitchFamily="34" charset="0"/>
              </a:rPr>
              <a:t>Thebaid</a:t>
            </a:r>
            <a:r>
              <a:rPr lang="en-US" sz="2400" dirty="0">
                <a:latin typeface="Arial" panose="020B0604020202020204" pitchFamily="34" charset="0"/>
                <a:cs typeface="Arial" panose="020B0604020202020204" pitchFamily="34" charset="0"/>
              </a:rPr>
              <a:t> Desert in 357. </a:t>
            </a:r>
          </a:p>
          <a:p>
            <a:pPr algn="ctr">
              <a:lnSpc>
                <a:spcPct val="90000"/>
              </a:lnSpc>
              <a:spcAft>
                <a:spcPts val="600"/>
              </a:spcAft>
            </a:pPr>
            <a:r>
              <a:rPr lang="en-US" sz="2400" dirty="0">
                <a:latin typeface="Arial" panose="020B0604020202020204" pitchFamily="34" charset="0"/>
                <a:cs typeface="Arial" panose="020B0604020202020204" pitchFamily="34" charset="0"/>
              </a:rPr>
              <a:t>We know his life fairly well, thanks to the biography written by his disciple Athanasius. </a:t>
            </a:r>
          </a:p>
          <a:p>
            <a:pPr algn="ctr">
              <a:lnSpc>
                <a:spcPct val="90000"/>
              </a:lnSpc>
              <a:spcAft>
                <a:spcPts val="600"/>
              </a:spcAft>
            </a:pPr>
            <a:r>
              <a:rPr lang="en-US" sz="2400" dirty="0">
                <a:latin typeface="Arial" panose="020B0604020202020204" pitchFamily="34" charset="0"/>
                <a:cs typeface="Arial" panose="020B0604020202020204" pitchFamily="34" charset="0"/>
              </a:rPr>
              <a:t>Though he belonged to a rather wealthy family, from an early age he showed little interest in the flattery and luxury of worldly life: to parties and banquets he preferred work and meditation, and on the death of his parents he distributed all his wealth to the poor. </a:t>
            </a:r>
          </a:p>
          <a:p>
            <a:pPr algn="ctr">
              <a:lnSpc>
                <a:spcPct val="90000"/>
              </a:lnSpc>
              <a:spcAft>
                <a:spcPts val="600"/>
              </a:spcAft>
            </a:pPr>
            <a:r>
              <a:rPr lang="en-US" sz="2400" dirty="0">
                <a:latin typeface="Arial" panose="020B0604020202020204" pitchFamily="34" charset="0"/>
                <a:cs typeface="Arial" panose="020B0604020202020204" pitchFamily="34" charset="0"/>
              </a:rPr>
              <a:t>He chose to live as a hermit and retired into solitude, to work and pray, at first near his hometown and later in the desert. </a:t>
            </a:r>
            <a:endParaRPr lang="en-US" sz="2400" b="0" i="0" u="none" strike="noStrike" dirty="0">
              <a:effectLst/>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8AAEF91-54B5-4E65-ACA7-202B5DAC262B}"/>
              </a:ext>
            </a:extLst>
          </p:cNvPr>
          <p:cNvSpPr txBox="1">
            <a:spLocks/>
          </p:cNvSpPr>
          <p:nvPr/>
        </p:nvSpPr>
        <p:spPr>
          <a:xfrm>
            <a:off x="479771" y="5532437"/>
            <a:ext cx="7807961"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rial" panose="020B0604020202020204" pitchFamily="34" charset="0"/>
                <a:cs typeface="Arial" panose="020B0604020202020204" pitchFamily="34" charset="0"/>
              </a:rPr>
              <a:t>St. Anthony… </a:t>
            </a:r>
          </a:p>
          <a:p>
            <a:r>
              <a:rPr lang="en-US" sz="2400" b="1" dirty="0">
                <a:latin typeface="Arial" panose="020B0604020202020204" pitchFamily="34" charset="0"/>
                <a:cs typeface="Arial" panose="020B0604020202020204" pitchFamily="34" charset="0"/>
              </a:rPr>
              <a:t>	Pray for us.</a:t>
            </a:r>
          </a:p>
        </p:txBody>
      </p:sp>
    </p:spTree>
    <p:extLst>
      <p:ext uri="{BB962C8B-B14F-4D97-AF65-F5344CB8AC3E}">
        <p14:creationId xmlns:p14="http://schemas.microsoft.com/office/powerpoint/2010/main" val="495172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TotalTime>
  <Words>3663</Words>
  <Application>Microsoft Office PowerPoint</Application>
  <PresentationFormat>Widescreen</PresentationFormat>
  <Paragraphs>217</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Spring Term 1 2023</vt:lpstr>
      <vt:lpstr>Pope’s Prayer Intention  January 2023</vt:lpstr>
      <vt:lpstr>5th January St. Charles of St Andrew</vt:lpstr>
      <vt:lpstr>6th January Solemnity of the Epiphany of the Lord</vt:lpstr>
      <vt:lpstr>7th January St. Raymond of Penyafort</vt:lpstr>
      <vt:lpstr>Sunday 8th January Feast of the Baptism of our Lord </vt:lpstr>
      <vt:lpstr>12thJanuary St. Aelred of Rievaulx</vt:lpstr>
      <vt:lpstr>13th January Memorial of St. Hilary</vt:lpstr>
      <vt:lpstr>17th January Memorial of St. Anthony, Abbot</vt:lpstr>
      <vt:lpstr>18th January Octave of Christian Unity Peace Day (The Octave 18th to the 25th January)</vt:lpstr>
      <vt:lpstr>19th January Feast of St. Wulstan</vt:lpstr>
      <vt:lpstr>20th January Memorial  </vt:lpstr>
      <vt:lpstr>21st January Memorial of St. Agnes, Virgin, Martyr </vt:lpstr>
      <vt:lpstr>22nd January Memorial of St. Vincent   </vt:lpstr>
      <vt:lpstr>23rd  January   Memorial in Worcestershire of St. Nicholas Owen</vt:lpstr>
      <vt:lpstr>24th January  Memorial of St. Francis de Sales, Bishop, Doctor of the Church </vt:lpstr>
      <vt:lpstr>Sunday 22nd   Sunday of the Word of God  ‘New day instituted by Pope Francis’</vt:lpstr>
      <vt:lpstr>25th January  Feast of the Conversion of St. Paul</vt:lpstr>
      <vt:lpstr>26th January  Memorial of Ss Timothy and Titus </vt:lpstr>
      <vt:lpstr>27th January Memorial of  Blessed Edward Oldcorne </vt:lpstr>
      <vt:lpstr>28th January Memorial of St Thomas Aquinas, Priest, Doctor of the Church Saint Thomas Aquinas Biography. Saint, Theologian, Priest (c. 1225–1274)  Italian Dominican theologian Saint Thomas Aquinas was one of the most influential medieval thinkers of Scholasticism and the father of the Thomistic school of theology.  Philosopher and theologian. </vt:lpstr>
      <vt:lpstr>31st January Memorial of St. John Bosco (Patron Saint of school children)  </vt:lpstr>
      <vt:lpstr>Pope’s Prayer Intention  February 2023</vt:lpstr>
      <vt:lpstr>2nd February  Feast of the Presentation of the Lord</vt:lpstr>
      <vt:lpstr>St. Werburgh was born in 650AD in Staffordshire.  She was an Anglo-Saxon princess who became the Abbess of many monasteries Trentham and Hanbury, in Staffordshire, and Weedon, in Northamptonshire.  She the patron saint of the city of Chester in Cheshire. </vt:lpstr>
      <vt:lpstr>5th February Memorial of St. Agatha, Virgin, Martyr</vt:lpstr>
      <vt:lpstr>6th February Memorial of St Paul Miki, Martyr </vt:lpstr>
      <vt:lpstr>8th February </vt:lpstr>
      <vt:lpstr>8th February </vt:lpstr>
      <vt:lpstr>10th February Memorial of St Scholastica, Virgin</vt:lpstr>
      <vt:lpstr>11th February Memorial of Our Lady of Lourdes.</vt:lpstr>
      <vt:lpstr>14th February Feast of St Cyril, Monk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Term 1 2021</dc:title>
  <dc:creator>Richard Smith</dc:creator>
  <cp:lastModifiedBy>Richard Smith</cp:lastModifiedBy>
  <cp:revision>113</cp:revision>
  <dcterms:created xsi:type="dcterms:W3CDTF">2020-12-09T14:47:24Z</dcterms:created>
  <dcterms:modified xsi:type="dcterms:W3CDTF">2022-12-13T14:05:04Z</dcterms:modified>
</cp:coreProperties>
</file>